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63" r:id="rId2"/>
    <p:sldMasterId id="2147483675" r:id="rId3"/>
  </p:sldMasterIdLst>
  <p:notesMasterIdLst>
    <p:notesMasterId r:id="rId23"/>
  </p:notesMasterIdLst>
  <p:sldIdLst>
    <p:sldId id="258" r:id="rId4"/>
    <p:sldId id="259" r:id="rId5"/>
    <p:sldId id="260" r:id="rId6"/>
    <p:sldId id="261" r:id="rId7"/>
    <p:sldId id="262" r:id="rId8"/>
    <p:sldId id="263" r:id="rId9"/>
    <p:sldId id="264" r:id="rId10"/>
    <p:sldId id="257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2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2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162A18-D2BF-DA47-B9F9-D6C6B0FE8FB6}" type="doc">
      <dgm:prSet loTypeId="urn:microsoft.com/office/officeart/2005/8/layout/arrow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C2A4D0-CCA0-C94B-A01D-75CC32705863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en-US" sz="1400" dirty="0"/>
            <a:t>CT HIE Planning</a:t>
          </a:r>
        </a:p>
      </dgm:t>
    </dgm:pt>
    <dgm:pt modelId="{657EA212-9C47-214F-8A51-4D0346A02969}" type="parTrans" cxnId="{2374CFE4-8166-F446-92F1-198484434679}">
      <dgm:prSet/>
      <dgm:spPr/>
      <dgm:t>
        <a:bodyPr/>
        <a:lstStyle/>
        <a:p>
          <a:endParaRPr lang="en-US"/>
        </a:p>
      </dgm:t>
    </dgm:pt>
    <dgm:pt modelId="{EF18DB87-DC37-D74A-A0F9-07F28D273CB6}" type="sibTrans" cxnId="{2374CFE4-8166-F446-92F1-198484434679}">
      <dgm:prSet/>
      <dgm:spPr/>
      <dgm:t>
        <a:bodyPr/>
        <a:lstStyle/>
        <a:p>
          <a:endParaRPr lang="en-US"/>
        </a:p>
      </dgm:t>
    </dgm:pt>
    <dgm:pt modelId="{DEC4D6FC-03AA-9B4A-A0AB-EBF6444FAD6B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en-US" sz="1400" dirty="0"/>
            <a:t>Med Rec </a:t>
          </a:r>
        </a:p>
        <a:p>
          <a:pPr algn="ctr"/>
          <a:r>
            <a:rPr lang="en-US" sz="1400" dirty="0"/>
            <a:t>Polypharmacy Workgroup</a:t>
          </a:r>
          <a:endParaRPr lang="en-US" sz="1600" dirty="0"/>
        </a:p>
      </dgm:t>
    </dgm:pt>
    <dgm:pt modelId="{1DF442DA-4042-864D-862D-79CB799F4797}" type="parTrans" cxnId="{14F2060B-23D2-BA44-B7E1-BB96A058B01A}">
      <dgm:prSet/>
      <dgm:spPr/>
      <dgm:t>
        <a:bodyPr/>
        <a:lstStyle/>
        <a:p>
          <a:endParaRPr lang="en-US"/>
        </a:p>
      </dgm:t>
    </dgm:pt>
    <dgm:pt modelId="{533A6152-DA44-1841-94CB-95454731E421}" type="sibTrans" cxnId="{14F2060B-23D2-BA44-B7E1-BB96A058B01A}">
      <dgm:prSet/>
      <dgm:spPr/>
      <dgm:t>
        <a:bodyPr/>
        <a:lstStyle/>
        <a:p>
          <a:endParaRPr lang="en-US"/>
        </a:p>
      </dgm:t>
    </dgm:pt>
    <dgm:pt modelId="{6F7AAEA0-E2F8-344F-ADA4-27BEDD48F9EB}">
      <dgm:prSet phldrT="[Text]" custT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en-US" sz="1400" dirty="0"/>
            <a:t>Hackathon</a:t>
          </a:r>
        </a:p>
      </dgm:t>
    </dgm:pt>
    <dgm:pt modelId="{9FA12D15-4BDC-2643-8C36-D71E0592E055}" type="parTrans" cxnId="{FB75A1E4-93E1-2142-A43F-EC9A863E6B9C}">
      <dgm:prSet/>
      <dgm:spPr/>
      <dgm:t>
        <a:bodyPr/>
        <a:lstStyle/>
        <a:p>
          <a:endParaRPr lang="en-US"/>
        </a:p>
      </dgm:t>
    </dgm:pt>
    <dgm:pt modelId="{B1B17DB6-6779-4E44-80C3-FF5EB1E53355}" type="sibTrans" cxnId="{FB75A1E4-93E1-2142-A43F-EC9A863E6B9C}">
      <dgm:prSet/>
      <dgm:spPr/>
      <dgm:t>
        <a:bodyPr/>
        <a:lstStyle/>
        <a:p>
          <a:endParaRPr lang="en-US"/>
        </a:p>
      </dgm:t>
    </dgm:pt>
    <dgm:pt modelId="{76908C4A-6E57-7E47-96F1-1448F4552E14}">
      <dgm:prSet custT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en-US" sz="1400" dirty="0"/>
            <a:t>Cancel Rx Group</a:t>
          </a:r>
        </a:p>
      </dgm:t>
    </dgm:pt>
    <dgm:pt modelId="{03178460-4286-4246-944E-B6A542731A42}" type="parTrans" cxnId="{FCB104B9-628E-A744-B02A-CFBA146781C0}">
      <dgm:prSet/>
      <dgm:spPr/>
      <dgm:t>
        <a:bodyPr/>
        <a:lstStyle/>
        <a:p>
          <a:endParaRPr lang="en-US"/>
        </a:p>
      </dgm:t>
    </dgm:pt>
    <dgm:pt modelId="{147FFA72-17AE-D446-8B73-EF15BAB58513}" type="sibTrans" cxnId="{FCB104B9-628E-A744-B02A-CFBA146781C0}">
      <dgm:prSet/>
      <dgm:spPr/>
      <dgm:t>
        <a:bodyPr/>
        <a:lstStyle/>
        <a:p>
          <a:endParaRPr lang="en-US"/>
        </a:p>
      </dgm:t>
    </dgm:pt>
    <dgm:pt modelId="{133815C1-E8EA-FE4A-B935-F7E3EC9F338F}">
      <dgm:prSet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dirty="0">
              <a:solidFill>
                <a:srgbClr val="002868"/>
              </a:solidFill>
            </a:rPr>
            <a:t>Plan HIE Med Management Services</a:t>
          </a:r>
        </a:p>
      </dgm:t>
    </dgm:pt>
    <dgm:pt modelId="{A7433058-4F1A-9C4F-9928-98CE0010B53A}" type="parTrans" cxnId="{97FBD59F-CF64-234B-B838-A61400AC1E54}">
      <dgm:prSet/>
      <dgm:spPr/>
      <dgm:t>
        <a:bodyPr/>
        <a:lstStyle/>
        <a:p>
          <a:endParaRPr lang="en-US"/>
        </a:p>
      </dgm:t>
    </dgm:pt>
    <dgm:pt modelId="{AB6DCEBD-2F90-944D-A7FF-29964678ABC2}" type="sibTrans" cxnId="{97FBD59F-CF64-234B-B838-A61400AC1E54}">
      <dgm:prSet/>
      <dgm:spPr/>
      <dgm:t>
        <a:bodyPr/>
        <a:lstStyle/>
        <a:p>
          <a:endParaRPr lang="en-US"/>
        </a:p>
      </dgm:t>
    </dgm:pt>
    <dgm:pt modelId="{6BBBA6FF-0301-F74C-B3B3-44F691BAEBA6}">
      <dgm:prSet/>
      <dgm:spPr/>
      <dgm:t>
        <a:bodyPr/>
        <a:lstStyle/>
        <a:p>
          <a:endParaRPr lang="en-US" dirty="0"/>
        </a:p>
      </dgm:t>
    </dgm:pt>
    <dgm:pt modelId="{55964737-8575-0847-ADCA-F32ED81E8051}" type="parTrans" cxnId="{9EEDCECD-0921-944B-84EE-BA82D8E33F3A}">
      <dgm:prSet/>
      <dgm:spPr/>
      <dgm:t>
        <a:bodyPr/>
        <a:lstStyle/>
        <a:p>
          <a:endParaRPr lang="en-US"/>
        </a:p>
      </dgm:t>
    </dgm:pt>
    <dgm:pt modelId="{24A6F625-83E5-774B-9A1A-8A11659383B3}" type="sibTrans" cxnId="{9EEDCECD-0921-944B-84EE-BA82D8E33F3A}">
      <dgm:prSet/>
      <dgm:spPr/>
      <dgm:t>
        <a:bodyPr/>
        <a:lstStyle/>
        <a:p>
          <a:endParaRPr lang="en-US"/>
        </a:p>
      </dgm:t>
    </dgm:pt>
    <dgm:pt modelId="{D03ADC97-CC2B-784E-8B8B-AED5B1260895}" type="pres">
      <dgm:prSet presAssocID="{79162A18-D2BF-DA47-B9F9-D6C6B0FE8FB6}" presName="arrowDiagram" presStyleCnt="0">
        <dgm:presLayoutVars>
          <dgm:chMax val="5"/>
          <dgm:dir/>
          <dgm:resizeHandles val="exact"/>
        </dgm:presLayoutVars>
      </dgm:prSet>
      <dgm:spPr/>
    </dgm:pt>
    <dgm:pt modelId="{2744255F-C98D-0C4B-9077-DC996E1C7599}" type="pres">
      <dgm:prSet presAssocID="{79162A18-D2BF-DA47-B9F9-D6C6B0FE8FB6}" presName="arrow" presStyleLbl="bgShp" presStyleIdx="0" presStyleCnt="1" custScaleX="142033" custLinFactNeighborX="-1123" custLinFactNeighborY="1347"/>
      <dgm:spPr/>
    </dgm:pt>
    <dgm:pt modelId="{6E1A9F92-F44B-5742-81BD-0FA86E5C2F14}" type="pres">
      <dgm:prSet presAssocID="{79162A18-D2BF-DA47-B9F9-D6C6B0FE8FB6}" presName="arrowDiagram5" presStyleCnt="0"/>
      <dgm:spPr/>
    </dgm:pt>
    <dgm:pt modelId="{9D320531-DC46-D84E-B4A1-AF2AA946B3B9}" type="pres">
      <dgm:prSet presAssocID="{9DC2A4D0-CCA0-C94B-A01D-75CC32705863}" presName="bullet5a" presStyleLbl="node1" presStyleIdx="0" presStyleCnt="5" custLinFactX="-200000" custLinFactY="-15915" custLinFactNeighborX="-294164" custLinFactNeighborY="-100000"/>
      <dgm:spPr/>
    </dgm:pt>
    <dgm:pt modelId="{D5DE0E36-E2BF-104A-B3BE-D55BE3777219}" type="pres">
      <dgm:prSet presAssocID="{9DC2A4D0-CCA0-C94B-A01D-75CC32705863}" presName="textBox5a" presStyleLbl="revTx" presStyleIdx="0" presStyleCnt="5" custAng="12470292" custFlipVert="1" custScaleX="169559" custScaleY="26557" custLinFactNeighborX="-98544" custLinFactNeighborY="-27357">
        <dgm:presLayoutVars>
          <dgm:bulletEnabled val="1"/>
        </dgm:presLayoutVars>
      </dgm:prSet>
      <dgm:spPr/>
    </dgm:pt>
    <dgm:pt modelId="{D59EE0EB-CE5D-914A-88B4-0704211FE5AC}" type="pres">
      <dgm:prSet presAssocID="{76908C4A-6E57-7E47-96F1-1448F4552E14}" presName="bullet5b" presStyleLbl="node1" presStyleIdx="1" presStyleCnt="5" custLinFactX="-9136" custLinFactNeighborX="-100000" custLinFactNeighborY="-35079"/>
      <dgm:spPr/>
    </dgm:pt>
    <dgm:pt modelId="{298C045F-5647-0E4D-8123-DBC886F2B617}" type="pres">
      <dgm:prSet presAssocID="{76908C4A-6E57-7E47-96F1-1448F4552E14}" presName="textBox5b" presStyleLbl="revTx" presStyleIdx="1" presStyleCnt="5" custAng="12014326" custFlipVert="1" custScaleY="25402" custLinFactNeighborX="-49872" custLinFactNeighborY="-25184">
        <dgm:presLayoutVars>
          <dgm:bulletEnabled val="1"/>
        </dgm:presLayoutVars>
      </dgm:prSet>
      <dgm:spPr/>
    </dgm:pt>
    <dgm:pt modelId="{AD52E693-40D7-644C-9194-D2088B8D0030}" type="pres">
      <dgm:prSet presAssocID="{DEC4D6FC-03AA-9B4A-A0AB-EBF6444FAD6B}" presName="bullet5c" presStyleLbl="node1" presStyleIdx="2" presStyleCnt="5"/>
      <dgm:spPr/>
    </dgm:pt>
    <dgm:pt modelId="{2AA34B43-6CC8-194A-8EFF-B9619B511E5B}" type="pres">
      <dgm:prSet presAssocID="{DEC4D6FC-03AA-9B4A-A0AB-EBF6444FAD6B}" presName="textBox5c" presStyleLbl="revTx" presStyleIdx="2" presStyleCnt="5" custAng="20914984" custScaleX="121236" custScaleY="35110" custLinFactNeighborX="-28354" custLinFactNeighborY="-16350">
        <dgm:presLayoutVars>
          <dgm:bulletEnabled val="1"/>
        </dgm:presLayoutVars>
      </dgm:prSet>
      <dgm:spPr/>
    </dgm:pt>
    <dgm:pt modelId="{0BF9E0CC-F3F9-6647-B494-932C5547BF69}" type="pres">
      <dgm:prSet presAssocID="{6F7AAEA0-E2F8-344F-ADA4-27BEDD48F9EB}" presName="bullet5d" presStyleLbl="node1" presStyleIdx="3" presStyleCnt="5"/>
      <dgm:spPr/>
    </dgm:pt>
    <dgm:pt modelId="{E2EE0AF2-C342-234E-86D8-EA6840DC2CA1}" type="pres">
      <dgm:prSet presAssocID="{6F7AAEA0-E2F8-344F-ADA4-27BEDD48F9EB}" presName="textBox5d" presStyleLbl="revTx" presStyleIdx="3" presStyleCnt="5" custAng="20811586" custScaleX="92931" custScaleY="15055" custLinFactNeighborX="-18424" custLinFactNeighborY="-21781">
        <dgm:presLayoutVars>
          <dgm:bulletEnabled val="1"/>
        </dgm:presLayoutVars>
      </dgm:prSet>
      <dgm:spPr/>
    </dgm:pt>
    <dgm:pt modelId="{3BAFB9F5-3AC3-4D44-9C46-BBD375F793F2}" type="pres">
      <dgm:prSet presAssocID="{133815C1-E8EA-FE4A-B935-F7E3EC9F338F}" presName="bullet5e" presStyleLbl="node1" presStyleIdx="4" presStyleCnt="5"/>
      <dgm:spPr/>
    </dgm:pt>
    <dgm:pt modelId="{70541F3C-66A8-554D-A2D9-49BF4AD72D31}" type="pres">
      <dgm:prSet presAssocID="{133815C1-E8EA-FE4A-B935-F7E3EC9F338F}" presName="textBox5e" presStyleLbl="revTx" presStyleIdx="4" presStyleCnt="5" custAng="21170775" custScaleY="19623" custLinFactNeighborX="-8731" custLinFactNeighborY="-16777">
        <dgm:presLayoutVars>
          <dgm:bulletEnabled val="1"/>
        </dgm:presLayoutVars>
      </dgm:prSet>
      <dgm:spPr/>
    </dgm:pt>
  </dgm:ptLst>
  <dgm:cxnLst>
    <dgm:cxn modelId="{14F2060B-23D2-BA44-B7E1-BB96A058B01A}" srcId="{79162A18-D2BF-DA47-B9F9-D6C6B0FE8FB6}" destId="{DEC4D6FC-03AA-9B4A-A0AB-EBF6444FAD6B}" srcOrd="2" destOrd="0" parTransId="{1DF442DA-4042-864D-862D-79CB799F4797}" sibTransId="{533A6152-DA44-1841-94CB-95454731E421}"/>
    <dgm:cxn modelId="{FA4F710E-D334-2A4B-9993-FC43A677E082}" type="presOf" srcId="{9DC2A4D0-CCA0-C94B-A01D-75CC32705863}" destId="{D5DE0E36-E2BF-104A-B3BE-D55BE3777219}" srcOrd="0" destOrd="0" presId="urn:microsoft.com/office/officeart/2005/8/layout/arrow2"/>
    <dgm:cxn modelId="{2BB06136-9E23-3344-939F-1004F5047F22}" type="presOf" srcId="{6F7AAEA0-E2F8-344F-ADA4-27BEDD48F9EB}" destId="{E2EE0AF2-C342-234E-86D8-EA6840DC2CA1}" srcOrd="0" destOrd="0" presId="urn:microsoft.com/office/officeart/2005/8/layout/arrow2"/>
    <dgm:cxn modelId="{D7AE855A-D7E8-C24E-81E6-93CEB3ECA310}" type="presOf" srcId="{76908C4A-6E57-7E47-96F1-1448F4552E14}" destId="{298C045F-5647-0E4D-8123-DBC886F2B617}" srcOrd="0" destOrd="0" presId="urn:microsoft.com/office/officeart/2005/8/layout/arrow2"/>
    <dgm:cxn modelId="{A751629A-4136-C946-87DB-F3CB69651229}" type="presOf" srcId="{133815C1-E8EA-FE4A-B935-F7E3EC9F338F}" destId="{70541F3C-66A8-554D-A2D9-49BF4AD72D31}" srcOrd="0" destOrd="0" presId="urn:microsoft.com/office/officeart/2005/8/layout/arrow2"/>
    <dgm:cxn modelId="{97FBD59F-CF64-234B-B838-A61400AC1E54}" srcId="{79162A18-D2BF-DA47-B9F9-D6C6B0FE8FB6}" destId="{133815C1-E8EA-FE4A-B935-F7E3EC9F338F}" srcOrd="4" destOrd="0" parTransId="{A7433058-4F1A-9C4F-9928-98CE0010B53A}" sibTransId="{AB6DCEBD-2F90-944D-A7FF-29964678ABC2}"/>
    <dgm:cxn modelId="{FCB104B9-628E-A744-B02A-CFBA146781C0}" srcId="{79162A18-D2BF-DA47-B9F9-D6C6B0FE8FB6}" destId="{76908C4A-6E57-7E47-96F1-1448F4552E14}" srcOrd="1" destOrd="0" parTransId="{03178460-4286-4246-944E-B6A542731A42}" sibTransId="{147FFA72-17AE-D446-8B73-EF15BAB58513}"/>
    <dgm:cxn modelId="{9EEDCECD-0921-944B-84EE-BA82D8E33F3A}" srcId="{79162A18-D2BF-DA47-B9F9-D6C6B0FE8FB6}" destId="{6BBBA6FF-0301-F74C-B3B3-44F691BAEBA6}" srcOrd="5" destOrd="0" parTransId="{55964737-8575-0847-ADCA-F32ED81E8051}" sibTransId="{24A6F625-83E5-774B-9A1A-8A11659383B3}"/>
    <dgm:cxn modelId="{FB75A1E4-93E1-2142-A43F-EC9A863E6B9C}" srcId="{79162A18-D2BF-DA47-B9F9-D6C6B0FE8FB6}" destId="{6F7AAEA0-E2F8-344F-ADA4-27BEDD48F9EB}" srcOrd="3" destOrd="0" parTransId="{9FA12D15-4BDC-2643-8C36-D71E0592E055}" sibTransId="{B1B17DB6-6779-4E44-80C3-FF5EB1E53355}"/>
    <dgm:cxn modelId="{2374CFE4-8166-F446-92F1-198484434679}" srcId="{79162A18-D2BF-DA47-B9F9-D6C6B0FE8FB6}" destId="{9DC2A4D0-CCA0-C94B-A01D-75CC32705863}" srcOrd="0" destOrd="0" parTransId="{657EA212-9C47-214F-8A51-4D0346A02969}" sibTransId="{EF18DB87-DC37-D74A-A0F9-07F28D273CB6}"/>
    <dgm:cxn modelId="{2A8A76EF-D4F4-6C4B-A862-3625311F88AD}" type="presOf" srcId="{79162A18-D2BF-DA47-B9F9-D6C6B0FE8FB6}" destId="{D03ADC97-CC2B-784E-8B8B-AED5B1260895}" srcOrd="0" destOrd="0" presId="urn:microsoft.com/office/officeart/2005/8/layout/arrow2"/>
    <dgm:cxn modelId="{1079FDEF-0567-AB45-9CA1-CEBF9BC1FF66}" type="presOf" srcId="{DEC4D6FC-03AA-9B4A-A0AB-EBF6444FAD6B}" destId="{2AA34B43-6CC8-194A-8EFF-B9619B511E5B}" srcOrd="0" destOrd="0" presId="urn:microsoft.com/office/officeart/2005/8/layout/arrow2"/>
    <dgm:cxn modelId="{BA2314FF-E3D9-3847-9CA4-5F340CF1812F}" type="presParOf" srcId="{D03ADC97-CC2B-784E-8B8B-AED5B1260895}" destId="{2744255F-C98D-0C4B-9077-DC996E1C7599}" srcOrd="0" destOrd="0" presId="urn:microsoft.com/office/officeart/2005/8/layout/arrow2"/>
    <dgm:cxn modelId="{418DDD9B-5DBC-F541-876E-CC38264D86FB}" type="presParOf" srcId="{D03ADC97-CC2B-784E-8B8B-AED5B1260895}" destId="{6E1A9F92-F44B-5742-81BD-0FA86E5C2F14}" srcOrd="1" destOrd="0" presId="urn:microsoft.com/office/officeart/2005/8/layout/arrow2"/>
    <dgm:cxn modelId="{B7324132-A151-574E-A8EE-6E500823DCD6}" type="presParOf" srcId="{6E1A9F92-F44B-5742-81BD-0FA86E5C2F14}" destId="{9D320531-DC46-D84E-B4A1-AF2AA946B3B9}" srcOrd="0" destOrd="0" presId="urn:microsoft.com/office/officeart/2005/8/layout/arrow2"/>
    <dgm:cxn modelId="{AD2B01DA-8E3E-C34E-B149-6220068AC94C}" type="presParOf" srcId="{6E1A9F92-F44B-5742-81BD-0FA86E5C2F14}" destId="{D5DE0E36-E2BF-104A-B3BE-D55BE3777219}" srcOrd="1" destOrd="0" presId="urn:microsoft.com/office/officeart/2005/8/layout/arrow2"/>
    <dgm:cxn modelId="{021902D3-723A-7A46-959D-759B597015AF}" type="presParOf" srcId="{6E1A9F92-F44B-5742-81BD-0FA86E5C2F14}" destId="{D59EE0EB-CE5D-914A-88B4-0704211FE5AC}" srcOrd="2" destOrd="0" presId="urn:microsoft.com/office/officeart/2005/8/layout/arrow2"/>
    <dgm:cxn modelId="{E1F17EB9-2561-AB49-8FF1-747E45FEF44A}" type="presParOf" srcId="{6E1A9F92-F44B-5742-81BD-0FA86E5C2F14}" destId="{298C045F-5647-0E4D-8123-DBC886F2B617}" srcOrd="3" destOrd="0" presId="urn:microsoft.com/office/officeart/2005/8/layout/arrow2"/>
    <dgm:cxn modelId="{E8C2170C-457E-8A41-85DC-D8F11D31F61B}" type="presParOf" srcId="{6E1A9F92-F44B-5742-81BD-0FA86E5C2F14}" destId="{AD52E693-40D7-644C-9194-D2088B8D0030}" srcOrd="4" destOrd="0" presId="urn:microsoft.com/office/officeart/2005/8/layout/arrow2"/>
    <dgm:cxn modelId="{A8609A32-2862-C740-8AA9-F560EED20CC4}" type="presParOf" srcId="{6E1A9F92-F44B-5742-81BD-0FA86E5C2F14}" destId="{2AA34B43-6CC8-194A-8EFF-B9619B511E5B}" srcOrd="5" destOrd="0" presId="urn:microsoft.com/office/officeart/2005/8/layout/arrow2"/>
    <dgm:cxn modelId="{9379D52D-7531-6749-A7C8-8796C8D38433}" type="presParOf" srcId="{6E1A9F92-F44B-5742-81BD-0FA86E5C2F14}" destId="{0BF9E0CC-F3F9-6647-B494-932C5547BF69}" srcOrd="6" destOrd="0" presId="urn:microsoft.com/office/officeart/2005/8/layout/arrow2"/>
    <dgm:cxn modelId="{B6C4B6CA-8074-3046-884C-7C47FA69DDA9}" type="presParOf" srcId="{6E1A9F92-F44B-5742-81BD-0FA86E5C2F14}" destId="{E2EE0AF2-C342-234E-86D8-EA6840DC2CA1}" srcOrd="7" destOrd="0" presId="urn:microsoft.com/office/officeart/2005/8/layout/arrow2"/>
    <dgm:cxn modelId="{E1FED200-4994-CE4B-9DC6-6707DAFCC2C3}" type="presParOf" srcId="{6E1A9F92-F44B-5742-81BD-0FA86E5C2F14}" destId="{3BAFB9F5-3AC3-4D44-9C46-BBD375F793F2}" srcOrd="8" destOrd="0" presId="urn:microsoft.com/office/officeart/2005/8/layout/arrow2"/>
    <dgm:cxn modelId="{DC6BEB97-F1A9-0641-87BE-5E435103E010}" type="presParOf" srcId="{6E1A9F92-F44B-5742-81BD-0FA86E5C2F14}" destId="{70541F3C-66A8-554D-A2D9-49BF4AD72D31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30D5FB-D818-DB4E-A9F2-FCDA3840E4CE}" type="doc">
      <dgm:prSet loTypeId="urn:microsoft.com/office/officeart/2005/8/layout/radial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D4CF1B-5210-7A4D-B519-E920B55C0A7D}">
      <dgm:prSet phldrT="[Text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Your Solution</a:t>
          </a:r>
        </a:p>
      </dgm:t>
    </dgm:pt>
    <dgm:pt modelId="{ADC53F4E-3867-CE4E-AC16-A61D0D06BF2B}" type="parTrans" cxnId="{9BFECCC3-8B51-C64D-B83D-CCE03654F0D7}">
      <dgm:prSet/>
      <dgm:spPr/>
      <dgm:t>
        <a:bodyPr/>
        <a:lstStyle/>
        <a:p>
          <a:endParaRPr lang="en-US"/>
        </a:p>
      </dgm:t>
    </dgm:pt>
    <dgm:pt modelId="{CA139231-4F55-B840-AABC-BCA937C0994D}" type="sibTrans" cxnId="{9BFECCC3-8B51-C64D-B83D-CCE03654F0D7}">
      <dgm:prSet/>
      <dgm:spPr/>
      <dgm:t>
        <a:bodyPr/>
        <a:lstStyle/>
        <a:p>
          <a:endParaRPr lang="en-US"/>
        </a:p>
      </dgm:t>
    </dgm:pt>
    <dgm:pt modelId="{875382E3-B594-0D40-846C-6AB61BD87446}">
      <dgm:prSet phldrT="[Text]"/>
      <dgm:spPr/>
      <dgm:t>
        <a:bodyPr/>
        <a:lstStyle/>
        <a:p>
          <a:r>
            <a:rPr lang="en-US" dirty="0"/>
            <a:t>FHIR PIT 1</a:t>
          </a:r>
        </a:p>
      </dgm:t>
    </dgm:pt>
    <dgm:pt modelId="{F66EEDA7-4E19-3D48-8AFF-486BBD6B310F}" type="parTrans" cxnId="{522B886F-D21F-BC4F-B1F6-EDE96E20DAF4}">
      <dgm:prSet/>
      <dgm:spPr/>
      <dgm:t>
        <a:bodyPr/>
        <a:lstStyle/>
        <a:p>
          <a:endParaRPr lang="en-US"/>
        </a:p>
      </dgm:t>
    </dgm:pt>
    <dgm:pt modelId="{5FB8FAE5-8713-344A-8157-8A2370167219}" type="sibTrans" cxnId="{522B886F-D21F-BC4F-B1F6-EDE96E20DAF4}">
      <dgm:prSet/>
      <dgm:spPr/>
      <dgm:t>
        <a:bodyPr/>
        <a:lstStyle/>
        <a:p>
          <a:endParaRPr lang="en-US"/>
        </a:p>
      </dgm:t>
    </dgm:pt>
    <dgm:pt modelId="{03B004B8-62FE-804C-BEBA-7D64B689923D}">
      <dgm:prSet phldrT="[Text]"/>
      <dgm:spPr/>
      <dgm:t>
        <a:bodyPr/>
        <a:lstStyle/>
        <a:p>
          <a:r>
            <a:rPr lang="en-US" dirty="0"/>
            <a:t>FHIR PIT 2</a:t>
          </a:r>
        </a:p>
      </dgm:t>
    </dgm:pt>
    <dgm:pt modelId="{7250903E-993F-684B-9926-15579104FA67}" type="parTrans" cxnId="{34DA3EDF-1497-F44F-863F-78AEF828206D}">
      <dgm:prSet/>
      <dgm:spPr/>
      <dgm:t>
        <a:bodyPr/>
        <a:lstStyle/>
        <a:p>
          <a:endParaRPr lang="en-US"/>
        </a:p>
      </dgm:t>
    </dgm:pt>
    <dgm:pt modelId="{85224CD3-56B3-B44E-A066-879B8B5F0D1F}" type="sibTrans" cxnId="{34DA3EDF-1497-F44F-863F-78AEF828206D}">
      <dgm:prSet/>
      <dgm:spPr/>
      <dgm:t>
        <a:bodyPr/>
        <a:lstStyle/>
        <a:p>
          <a:endParaRPr lang="en-US"/>
        </a:p>
      </dgm:t>
    </dgm:pt>
    <dgm:pt modelId="{DB9FA6C2-B74D-2142-AB6D-201A169E0508}">
      <dgm:prSet phldrT="[Text]"/>
      <dgm:spPr/>
      <dgm:t>
        <a:bodyPr/>
        <a:lstStyle/>
        <a:p>
          <a:r>
            <a:rPr lang="en-US" dirty="0"/>
            <a:t>FHIR PIT 3</a:t>
          </a:r>
        </a:p>
      </dgm:t>
    </dgm:pt>
    <dgm:pt modelId="{B7D570B3-669B-2D49-9CFF-BF0B89073A7D}" type="parTrans" cxnId="{2277C0A9-2092-C04E-A8EE-B4BC6E74D36A}">
      <dgm:prSet/>
      <dgm:spPr/>
      <dgm:t>
        <a:bodyPr/>
        <a:lstStyle/>
        <a:p>
          <a:endParaRPr lang="en-US"/>
        </a:p>
      </dgm:t>
    </dgm:pt>
    <dgm:pt modelId="{933C7087-8BC2-514F-AD6E-FB5DA12CBBB2}" type="sibTrans" cxnId="{2277C0A9-2092-C04E-A8EE-B4BC6E74D36A}">
      <dgm:prSet/>
      <dgm:spPr/>
      <dgm:t>
        <a:bodyPr/>
        <a:lstStyle/>
        <a:p>
          <a:endParaRPr lang="en-US"/>
        </a:p>
      </dgm:t>
    </dgm:pt>
    <dgm:pt modelId="{C78FB4F8-52F0-9447-8175-C34AAE27BB98}">
      <dgm:prSet phldrT="[Text]"/>
      <dgm:spPr/>
      <dgm:t>
        <a:bodyPr/>
        <a:lstStyle/>
        <a:p>
          <a:r>
            <a:rPr lang="en-US" dirty="0" err="1"/>
            <a:t>OpenEMR</a:t>
          </a:r>
          <a:endParaRPr lang="en-US" dirty="0"/>
        </a:p>
      </dgm:t>
    </dgm:pt>
    <dgm:pt modelId="{2845C8D6-788F-D941-A2E9-AE337A8E9738}" type="parTrans" cxnId="{AB0B73EE-E224-DB47-A96F-CF567F6FE3C0}">
      <dgm:prSet/>
      <dgm:spPr/>
      <dgm:t>
        <a:bodyPr/>
        <a:lstStyle/>
        <a:p>
          <a:endParaRPr lang="en-US"/>
        </a:p>
      </dgm:t>
    </dgm:pt>
    <dgm:pt modelId="{62C4A287-8D8E-E545-AE64-8AEAC3F76CF9}" type="sibTrans" cxnId="{AB0B73EE-E224-DB47-A96F-CF567F6FE3C0}">
      <dgm:prSet/>
      <dgm:spPr/>
      <dgm:t>
        <a:bodyPr/>
        <a:lstStyle/>
        <a:p>
          <a:endParaRPr lang="en-US"/>
        </a:p>
      </dgm:t>
    </dgm:pt>
    <dgm:pt modelId="{FA501748-37FA-BC43-B976-288659746A55}" type="pres">
      <dgm:prSet presAssocID="{2730D5FB-D818-DB4E-A9F2-FCDA3840E4CE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47782D2-DF37-6B40-AF92-202D72B6D3B1}" type="pres">
      <dgm:prSet presAssocID="{E9D4CF1B-5210-7A4D-B519-E920B55C0A7D}" presName="centerShape" presStyleLbl="node0" presStyleIdx="0" presStyleCnt="1"/>
      <dgm:spPr/>
    </dgm:pt>
    <dgm:pt modelId="{6D89167D-3534-FE48-8379-4F49534D0E3B}" type="pres">
      <dgm:prSet presAssocID="{F66EEDA7-4E19-3D48-8AFF-486BBD6B310F}" presName="Name9" presStyleLbl="parChTrans1D2" presStyleIdx="0" presStyleCnt="4"/>
      <dgm:spPr/>
    </dgm:pt>
    <dgm:pt modelId="{222FE8BD-D9D4-B042-B705-822F8B9A8858}" type="pres">
      <dgm:prSet presAssocID="{F66EEDA7-4E19-3D48-8AFF-486BBD6B310F}" presName="connTx" presStyleLbl="parChTrans1D2" presStyleIdx="0" presStyleCnt="4"/>
      <dgm:spPr/>
    </dgm:pt>
    <dgm:pt modelId="{CDDEB34A-34A5-124B-ACEC-55776216BAFF}" type="pres">
      <dgm:prSet presAssocID="{875382E3-B594-0D40-846C-6AB61BD87446}" presName="node" presStyleLbl="node1" presStyleIdx="0" presStyleCnt="4">
        <dgm:presLayoutVars>
          <dgm:bulletEnabled val="1"/>
        </dgm:presLayoutVars>
      </dgm:prSet>
      <dgm:spPr/>
    </dgm:pt>
    <dgm:pt modelId="{6ED9CB7C-46C5-D843-9CA1-2194B4A55CE8}" type="pres">
      <dgm:prSet presAssocID="{7250903E-993F-684B-9926-15579104FA67}" presName="Name9" presStyleLbl="parChTrans1D2" presStyleIdx="1" presStyleCnt="4"/>
      <dgm:spPr/>
    </dgm:pt>
    <dgm:pt modelId="{E18A832B-3548-3E4B-9BA4-CEE3DC0FF41C}" type="pres">
      <dgm:prSet presAssocID="{7250903E-993F-684B-9926-15579104FA67}" presName="connTx" presStyleLbl="parChTrans1D2" presStyleIdx="1" presStyleCnt="4"/>
      <dgm:spPr/>
    </dgm:pt>
    <dgm:pt modelId="{C48E424D-72E3-FA4E-AA70-1CBE75CD0FC4}" type="pres">
      <dgm:prSet presAssocID="{03B004B8-62FE-804C-BEBA-7D64B689923D}" presName="node" presStyleLbl="node1" presStyleIdx="1" presStyleCnt="4">
        <dgm:presLayoutVars>
          <dgm:bulletEnabled val="1"/>
        </dgm:presLayoutVars>
      </dgm:prSet>
      <dgm:spPr/>
    </dgm:pt>
    <dgm:pt modelId="{388553C9-1D0D-2F4B-B486-ABA287F0D651}" type="pres">
      <dgm:prSet presAssocID="{B7D570B3-669B-2D49-9CFF-BF0B89073A7D}" presName="Name9" presStyleLbl="parChTrans1D2" presStyleIdx="2" presStyleCnt="4"/>
      <dgm:spPr/>
    </dgm:pt>
    <dgm:pt modelId="{A247E2F5-8ADE-E844-94B4-1399701EC28D}" type="pres">
      <dgm:prSet presAssocID="{B7D570B3-669B-2D49-9CFF-BF0B89073A7D}" presName="connTx" presStyleLbl="parChTrans1D2" presStyleIdx="2" presStyleCnt="4"/>
      <dgm:spPr/>
    </dgm:pt>
    <dgm:pt modelId="{0FACC6E4-9F64-244A-A8E6-A9E86283318E}" type="pres">
      <dgm:prSet presAssocID="{DB9FA6C2-B74D-2142-AB6D-201A169E0508}" presName="node" presStyleLbl="node1" presStyleIdx="2" presStyleCnt="4">
        <dgm:presLayoutVars>
          <dgm:bulletEnabled val="1"/>
        </dgm:presLayoutVars>
      </dgm:prSet>
      <dgm:spPr/>
    </dgm:pt>
    <dgm:pt modelId="{33E3E040-868B-B647-B57F-DB59C1E4C862}" type="pres">
      <dgm:prSet presAssocID="{2845C8D6-788F-D941-A2E9-AE337A8E9738}" presName="Name9" presStyleLbl="parChTrans1D2" presStyleIdx="3" presStyleCnt="4"/>
      <dgm:spPr/>
    </dgm:pt>
    <dgm:pt modelId="{FFA2BB3D-5D89-7F49-AABB-6186D2A9303F}" type="pres">
      <dgm:prSet presAssocID="{2845C8D6-788F-D941-A2E9-AE337A8E9738}" presName="connTx" presStyleLbl="parChTrans1D2" presStyleIdx="3" presStyleCnt="4"/>
      <dgm:spPr/>
    </dgm:pt>
    <dgm:pt modelId="{9BF56B0E-562E-CC48-892B-F23D28FB5E9F}" type="pres">
      <dgm:prSet presAssocID="{C78FB4F8-52F0-9447-8175-C34AAE27BB98}" presName="node" presStyleLbl="node1" presStyleIdx="3" presStyleCnt="4">
        <dgm:presLayoutVars>
          <dgm:bulletEnabled val="1"/>
        </dgm:presLayoutVars>
      </dgm:prSet>
      <dgm:spPr/>
    </dgm:pt>
  </dgm:ptLst>
  <dgm:cxnLst>
    <dgm:cxn modelId="{FB73B302-B903-2546-B4EB-355D7C6068A1}" type="presOf" srcId="{2845C8D6-788F-D941-A2E9-AE337A8E9738}" destId="{33E3E040-868B-B647-B57F-DB59C1E4C862}" srcOrd="0" destOrd="0" presId="urn:microsoft.com/office/officeart/2005/8/layout/radial1"/>
    <dgm:cxn modelId="{6BE1120A-FCCC-0B40-8411-A89972198C4C}" type="presOf" srcId="{C78FB4F8-52F0-9447-8175-C34AAE27BB98}" destId="{9BF56B0E-562E-CC48-892B-F23D28FB5E9F}" srcOrd="0" destOrd="0" presId="urn:microsoft.com/office/officeart/2005/8/layout/radial1"/>
    <dgm:cxn modelId="{D829F80B-DBD3-5D4F-A8D0-B31FC84E3253}" type="presOf" srcId="{F66EEDA7-4E19-3D48-8AFF-486BBD6B310F}" destId="{6D89167D-3534-FE48-8379-4F49534D0E3B}" srcOrd="0" destOrd="0" presId="urn:microsoft.com/office/officeart/2005/8/layout/radial1"/>
    <dgm:cxn modelId="{F071792D-2BA2-3D4E-A68E-D113726E4CC6}" type="presOf" srcId="{2730D5FB-D818-DB4E-A9F2-FCDA3840E4CE}" destId="{FA501748-37FA-BC43-B976-288659746A55}" srcOrd="0" destOrd="0" presId="urn:microsoft.com/office/officeart/2005/8/layout/radial1"/>
    <dgm:cxn modelId="{9BE93651-4216-CB43-A6E9-4FC51714145F}" type="presOf" srcId="{875382E3-B594-0D40-846C-6AB61BD87446}" destId="{CDDEB34A-34A5-124B-ACEC-55776216BAFF}" srcOrd="0" destOrd="0" presId="urn:microsoft.com/office/officeart/2005/8/layout/radial1"/>
    <dgm:cxn modelId="{B0426466-70CD-2549-B157-883723867D17}" type="presOf" srcId="{F66EEDA7-4E19-3D48-8AFF-486BBD6B310F}" destId="{222FE8BD-D9D4-B042-B705-822F8B9A8858}" srcOrd="1" destOrd="0" presId="urn:microsoft.com/office/officeart/2005/8/layout/radial1"/>
    <dgm:cxn modelId="{522B886F-D21F-BC4F-B1F6-EDE96E20DAF4}" srcId="{E9D4CF1B-5210-7A4D-B519-E920B55C0A7D}" destId="{875382E3-B594-0D40-846C-6AB61BD87446}" srcOrd="0" destOrd="0" parTransId="{F66EEDA7-4E19-3D48-8AFF-486BBD6B310F}" sibTransId="{5FB8FAE5-8713-344A-8157-8A2370167219}"/>
    <dgm:cxn modelId="{B9EF418B-AA7B-174A-8E17-D6FA3BCF2788}" type="presOf" srcId="{E9D4CF1B-5210-7A4D-B519-E920B55C0A7D}" destId="{347782D2-DF37-6B40-AF92-202D72B6D3B1}" srcOrd="0" destOrd="0" presId="urn:microsoft.com/office/officeart/2005/8/layout/radial1"/>
    <dgm:cxn modelId="{2277C0A9-2092-C04E-A8EE-B4BC6E74D36A}" srcId="{E9D4CF1B-5210-7A4D-B519-E920B55C0A7D}" destId="{DB9FA6C2-B74D-2142-AB6D-201A169E0508}" srcOrd="2" destOrd="0" parTransId="{B7D570B3-669B-2D49-9CFF-BF0B89073A7D}" sibTransId="{933C7087-8BC2-514F-AD6E-FB5DA12CBBB2}"/>
    <dgm:cxn modelId="{24D004BD-D310-4943-8792-0B377AB60F0A}" type="presOf" srcId="{2845C8D6-788F-D941-A2E9-AE337A8E9738}" destId="{FFA2BB3D-5D89-7F49-AABB-6186D2A9303F}" srcOrd="1" destOrd="0" presId="urn:microsoft.com/office/officeart/2005/8/layout/radial1"/>
    <dgm:cxn modelId="{0E8604BF-72FD-2A4C-94D8-8F6FFB26C54F}" type="presOf" srcId="{B7D570B3-669B-2D49-9CFF-BF0B89073A7D}" destId="{A247E2F5-8ADE-E844-94B4-1399701EC28D}" srcOrd="1" destOrd="0" presId="urn:microsoft.com/office/officeart/2005/8/layout/radial1"/>
    <dgm:cxn modelId="{9BFECCC3-8B51-C64D-B83D-CCE03654F0D7}" srcId="{2730D5FB-D818-DB4E-A9F2-FCDA3840E4CE}" destId="{E9D4CF1B-5210-7A4D-B519-E920B55C0A7D}" srcOrd="0" destOrd="0" parTransId="{ADC53F4E-3867-CE4E-AC16-A61D0D06BF2B}" sibTransId="{CA139231-4F55-B840-AABC-BCA937C0994D}"/>
    <dgm:cxn modelId="{B60695CB-2900-C74F-B880-EDAEA2772444}" type="presOf" srcId="{B7D570B3-669B-2D49-9CFF-BF0B89073A7D}" destId="{388553C9-1D0D-2F4B-B486-ABA287F0D651}" srcOrd="0" destOrd="0" presId="urn:microsoft.com/office/officeart/2005/8/layout/radial1"/>
    <dgm:cxn modelId="{71873ECF-3BE1-4C4C-9335-E0CADF8FAB0B}" type="presOf" srcId="{03B004B8-62FE-804C-BEBA-7D64B689923D}" destId="{C48E424D-72E3-FA4E-AA70-1CBE75CD0FC4}" srcOrd="0" destOrd="0" presId="urn:microsoft.com/office/officeart/2005/8/layout/radial1"/>
    <dgm:cxn modelId="{DD9938D3-FA25-0942-B5DF-CF05AD780466}" type="presOf" srcId="{7250903E-993F-684B-9926-15579104FA67}" destId="{6ED9CB7C-46C5-D843-9CA1-2194B4A55CE8}" srcOrd="0" destOrd="0" presId="urn:microsoft.com/office/officeart/2005/8/layout/radial1"/>
    <dgm:cxn modelId="{B12C97DE-A5F9-F345-BFA6-D855F3D15D65}" type="presOf" srcId="{DB9FA6C2-B74D-2142-AB6D-201A169E0508}" destId="{0FACC6E4-9F64-244A-A8E6-A9E86283318E}" srcOrd="0" destOrd="0" presId="urn:microsoft.com/office/officeart/2005/8/layout/radial1"/>
    <dgm:cxn modelId="{34DA3EDF-1497-F44F-863F-78AEF828206D}" srcId="{E9D4CF1B-5210-7A4D-B519-E920B55C0A7D}" destId="{03B004B8-62FE-804C-BEBA-7D64B689923D}" srcOrd="1" destOrd="0" parTransId="{7250903E-993F-684B-9926-15579104FA67}" sibTransId="{85224CD3-56B3-B44E-A066-879B8B5F0D1F}"/>
    <dgm:cxn modelId="{53427AE4-116B-A249-BDA2-0A53BD078181}" type="presOf" srcId="{7250903E-993F-684B-9926-15579104FA67}" destId="{E18A832B-3548-3E4B-9BA4-CEE3DC0FF41C}" srcOrd="1" destOrd="0" presId="urn:microsoft.com/office/officeart/2005/8/layout/radial1"/>
    <dgm:cxn modelId="{AB0B73EE-E224-DB47-A96F-CF567F6FE3C0}" srcId="{E9D4CF1B-5210-7A4D-B519-E920B55C0A7D}" destId="{C78FB4F8-52F0-9447-8175-C34AAE27BB98}" srcOrd="3" destOrd="0" parTransId="{2845C8D6-788F-D941-A2E9-AE337A8E9738}" sibTransId="{62C4A287-8D8E-E545-AE64-8AEAC3F76CF9}"/>
    <dgm:cxn modelId="{D97642B1-D669-7C46-9677-D8A100CB97CE}" type="presParOf" srcId="{FA501748-37FA-BC43-B976-288659746A55}" destId="{347782D2-DF37-6B40-AF92-202D72B6D3B1}" srcOrd="0" destOrd="0" presId="urn:microsoft.com/office/officeart/2005/8/layout/radial1"/>
    <dgm:cxn modelId="{8D423942-DD08-5E45-82CA-68B2C3F832C2}" type="presParOf" srcId="{FA501748-37FA-BC43-B976-288659746A55}" destId="{6D89167D-3534-FE48-8379-4F49534D0E3B}" srcOrd="1" destOrd="0" presId="urn:microsoft.com/office/officeart/2005/8/layout/radial1"/>
    <dgm:cxn modelId="{DD165C25-4117-FB44-919E-3D7D8957832F}" type="presParOf" srcId="{6D89167D-3534-FE48-8379-4F49534D0E3B}" destId="{222FE8BD-D9D4-B042-B705-822F8B9A8858}" srcOrd="0" destOrd="0" presId="urn:microsoft.com/office/officeart/2005/8/layout/radial1"/>
    <dgm:cxn modelId="{155607CE-51BE-F04C-B595-7529B51D94C0}" type="presParOf" srcId="{FA501748-37FA-BC43-B976-288659746A55}" destId="{CDDEB34A-34A5-124B-ACEC-55776216BAFF}" srcOrd="2" destOrd="0" presId="urn:microsoft.com/office/officeart/2005/8/layout/radial1"/>
    <dgm:cxn modelId="{F7FD8160-ADB2-6A4A-A1A6-DCC10CDA7FAB}" type="presParOf" srcId="{FA501748-37FA-BC43-B976-288659746A55}" destId="{6ED9CB7C-46C5-D843-9CA1-2194B4A55CE8}" srcOrd="3" destOrd="0" presId="urn:microsoft.com/office/officeart/2005/8/layout/radial1"/>
    <dgm:cxn modelId="{BE4CDE93-0FEC-1B4C-9821-99786D4140B6}" type="presParOf" srcId="{6ED9CB7C-46C5-D843-9CA1-2194B4A55CE8}" destId="{E18A832B-3548-3E4B-9BA4-CEE3DC0FF41C}" srcOrd="0" destOrd="0" presId="urn:microsoft.com/office/officeart/2005/8/layout/radial1"/>
    <dgm:cxn modelId="{966CD0CD-786A-FD4C-B34B-7A33D123452A}" type="presParOf" srcId="{FA501748-37FA-BC43-B976-288659746A55}" destId="{C48E424D-72E3-FA4E-AA70-1CBE75CD0FC4}" srcOrd="4" destOrd="0" presId="urn:microsoft.com/office/officeart/2005/8/layout/radial1"/>
    <dgm:cxn modelId="{DF0DA438-4829-B44E-8229-1372271C3675}" type="presParOf" srcId="{FA501748-37FA-BC43-B976-288659746A55}" destId="{388553C9-1D0D-2F4B-B486-ABA287F0D651}" srcOrd="5" destOrd="0" presId="urn:microsoft.com/office/officeart/2005/8/layout/radial1"/>
    <dgm:cxn modelId="{CD9F47CE-CD1D-174F-93DC-091D42193DFD}" type="presParOf" srcId="{388553C9-1D0D-2F4B-B486-ABA287F0D651}" destId="{A247E2F5-8ADE-E844-94B4-1399701EC28D}" srcOrd="0" destOrd="0" presId="urn:microsoft.com/office/officeart/2005/8/layout/radial1"/>
    <dgm:cxn modelId="{4CC5E71D-119A-3044-B84F-3FC39A06F31E}" type="presParOf" srcId="{FA501748-37FA-BC43-B976-288659746A55}" destId="{0FACC6E4-9F64-244A-A8E6-A9E86283318E}" srcOrd="6" destOrd="0" presId="urn:microsoft.com/office/officeart/2005/8/layout/radial1"/>
    <dgm:cxn modelId="{12EA7BDA-0139-ED42-BB03-7077098EE112}" type="presParOf" srcId="{FA501748-37FA-BC43-B976-288659746A55}" destId="{33E3E040-868B-B647-B57F-DB59C1E4C862}" srcOrd="7" destOrd="0" presId="urn:microsoft.com/office/officeart/2005/8/layout/radial1"/>
    <dgm:cxn modelId="{83879A24-15EA-7149-A9EA-765F52672A46}" type="presParOf" srcId="{33E3E040-868B-B647-B57F-DB59C1E4C862}" destId="{FFA2BB3D-5D89-7F49-AABB-6186D2A9303F}" srcOrd="0" destOrd="0" presId="urn:microsoft.com/office/officeart/2005/8/layout/radial1"/>
    <dgm:cxn modelId="{5B0D3FA2-16A5-254C-9776-A98BED2C4670}" type="presParOf" srcId="{FA501748-37FA-BC43-B976-288659746A55}" destId="{9BF56B0E-562E-CC48-892B-F23D28FB5E9F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44255F-C98D-0C4B-9077-DC996E1C7599}">
      <dsp:nvSpPr>
        <dsp:cNvPr id="0" name=""/>
        <dsp:cNvSpPr/>
      </dsp:nvSpPr>
      <dsp:spPr>
        <a:xfrm>
          <a:off x="0" y="0"/>
          <a:ext cx="10284173" cy="4525433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320531-DC46-D84E-B4A1-AF2AA946B3B9}">
      <dsp:nvSpPr>
        <dsp:cNvPr id="0" name=""/>
        <dsp:cNvSpPr/>
      </dsp:nvSpPr>
      <dsp:spPr>
        <a:xfrm>
          <a:off x="1411989" y="3172071"/>
          <a:ext cx="166535" cy="166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DE0E36-E2BF-104A-B3BE-D55BE3777219}">
      <dsp:nvSpPr>
        <dsp:cNvPr id="0" name=""/>
        <dsp:cNvSpPr/>
      </dsp:nvSpPr>
      <dsp:spPr>
        <a:xfrm rot="9129708" flipV="1">
          <a:off x="1053603" y="3549240"/>
          <a:ext cx="1608319" cy="286032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244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CT HIE Planning</a:t>
          </a:r>
        </a:p>
      </dsp:txBody>
      <dsp:txXfrm rot="10800000">
        <a:off x="1053603" y="3549240"/>
        <a:ext cx="1608319" cy="286032"/>
      </dsp:txXfrm>
    </dsp:sp>
    <dsp:sp modelId="{D59EE0EB-CE5D-914A-88B4-0704211FE5AC}">
      <dsp:nvSpPr>
        <dsp:cNvPr id="0" name=""/>
        <dsp:cNvSpPr/>
      </dsp:nvSpPr>
      <dsp:spPr>
        <a:xfrm>
          <a:off x="2851937" y="2407505"/>
          <a:ext cx="260664" cy="2606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8C045F-5647-0E4D-8123-DBC886F2B617}">
      <dsp:nvSpPr>
        <dsp:cNvPr id="0" name=""/>
        <dsp:cNvSpPr/>
      </dsp:nvSpPr>
      <dsp:spPr>
        <a:xfrm rot="9585674" flipV="1">
          <a:off x="2667310" y="2858995"/>
          <a:ext cx="1201955" cy="481661"/>
        </a:xfrm>
        <a:prstGeom prst="rect">
          <a:avLst/>
        </a:prstGeom>
        <a:solidFill>
          <a:schemeClr val="accent5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21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Cancel Rx Group</a:t>
          </a:r>
        </a:p>
      </dsp:txBody>
      <dsp:txXfrm rot="10800000">
        <a:off x="2667310" y="2858995"/>
        <a:ext cx="1201955" cy="481661"/>
      </dsp:txXfrm>
    </dsp:sp>
    <dsp:sp modelId="{AD52E693-40D7-644C-9194-D2088B8D0030}">
      <dsp:nvSpPr>
        <dsp:cNvPr id="0" name=""/>
        <dsp:cNvSpPr/>
      </dsp:nvSpPr>
      <dsp:spPr>
        <a:xfrm>
          <a:off x="4294927" y="1808363"/>
          <a:ext cx="347553" cy="3475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A34B43-6CC8-194A-8EFF-B9619B511E5B}">
      <dsp:nvSpPr>
        <dsp:cNvPr id="0" name=""/>
        <dsp:cNvSpPr/>
      </dsp:nvSpPr>
      <dsp:spPr>
        <a:xfrm rot="20914984">
          <a:off x="3924088" y="2391482"/>
          <a:ext cx="1694216" cy="892950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161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Med Rec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Polypharmacy Workgroup</a:t>
          </a:r>
          <a:endParaRPr lang="en-US" sz="1600" kern="1200" dirty="0"/>
        </a:p>
      </dsp:txBody>
      <dsp:txXfrm>
        <a:off x="3924088" y="2391482"/>
        <a:ext cx="1694216" cy="892950"/>
      </dsp:txXfrm>
    </dsp:sp>
    <dsp:sp modelId="{0BF9E0CC-F3F9-6647-B494-932C5547BF69}">
      <dsp:nvSpPr>
        <dsp:cNvPr id="0" name=""/>
        <dsp:cNvSpPr/>
      </dsp:nvSpPr>
      <dsp:spPr>
        <a:xfrm>
          <a:off x="5641696" y="1268931"/>
          <a:ext cx="448922" cy="4489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EE0AF2-C342-234E-86D8-EA6840DC2CA1}">
      <dsp:nvSpPr>
        <dsp:cNvPr id="0" name=""/>
        <dsp:cNvSpPr/>
      </dsp:nvSpPr>
      <dsp:spPr>
        <a:xfrm rot="20811586">
          <a:off x="5650537" y="2120767"/>
          <a:ext cx="1345769" cy="456473"/>
        </a:xfrm>
        <a:prstGeom prst="rect">
          <a:avLst/>
        </a:prstGeom>
        <a:solidFill>
          <a:schemeClr val="accent5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7875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Hackathon</a:t>
          </a:r>
        </a:p>
      </dsp:txBody>
      <dsp:txXfrm>
        <a:off x="5650537" y="2120767"/>
        <a:ext cx="1345769" cy="456473"/>
      </dsp:txXfrm>
    </dsp:sp>
    <dsp:sp modelId="{3BAFB9F5-3AC3-4D44-9C46-BBD375F793F2}">
      <dsp:nvSpPr>
        <dsp:cNvPr id="0" name=""/>
        <dsp:cNvSpPr/>
      </dsp:nvSpPr>
      <dsp:spPr>
        <a:xfrm>
          <a:off x="7028288" y="908706"/>
          <a:ext cx="572014" cy="5720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541F3C-66A8-554D-A2D9-49BF4AD72D31}">
      <dsp:nvSpPr>
        <dsp:cNvPr id="0" name=""/>
        <dsp:cNvSpPr/>
      </dsp:nvSpPr>
      <dsp:spPr>
        <a:xfrm rot="21170775">
          <a:off x="7187859" y="1974485"/>
          <a:ext cx="1448138" cy="653586"/>
        </a:xfrm>
        <a:prstGeom prst="rect">
          <a:avLst/>
        </a:prstGeom>
        <a:solidFill>
          <a:schemeClr val="accent2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099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002868"/>
              </a:solidFill>
            </a:rPr>
            <a:t>Plan HIE Med Management Services</a:t>
          </a:r>
        </a:p>
      </dsp:txBody>
      <dsp:txXfrm>
        <a:off x="7187859" y="1974485"/>
        <a:ext cx="1448138" cy="6535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7782D2-DF37-6B40-AF92-202D72B6D3B1}">
      <dsp:nvSpPr>
        <dsp:cNvPr id="0" name=""/>
        <dsp:cNvSpPr/>
      </dsp:nvSpPr>
      <dsp:spPr>
        <a:xfrm>
          <a:off x="2530081" y="1635207"/>
          <a:ext cx="1255018" cy="1255018"/>
        </a:xfrm>
        <a:prstGeom prst="ellipse">
          <a:avLst/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Your Solution</a:t>
          </a:r>
        </a:p>
      </dsp:txBody>
      <dsp:txXfrm>
        <a:off x="2713874" y="1819000"/>
        <a:ext cx="887432" cy="887432"/>
      </dsp:txXfrm>
    </dsp:sp>
    <dsp:sp modelId="{6D89167D-3534-FE48-8379-4F49534D0E3B}">
      <dsp:nvSpPr>
        <dsp:cNvPr id="0" name=""/>
        <dsp:cNvSpPr/>
      </dsp:nvSpPr>
      <dsp:spPr>
        <a:xfrm rot="16200000">
          <a:off x="2968618" y="1428349"/>
          <a:ext cx="377943" cy="35771"/>
        </a:xfrm>
        <a:custGeom>
          <a:avLst/>
          <a:gdLst/>
          <a:ahLst/>
          <a:cxnLst/>
          <a:rect l="0" t="0" r="0" b="0"/>
          <a:pathLst>
            <a:path>
              <a:moveTo>
                <a:pt x="0" y="17885"/>
              </a:moveTo>
              <a:lnTo>
                <a:pt x="377943" y="1788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48141" y="1436786"/>
        <a:ext cx="18897" cy="18897"/>
      </dsp:txXfrm>
    </dsp:sp>
    <dsp:sp modelId="{CDDEB34A-34A5-124B-ACEC-55776216BAFF}">
      <dsp:nvSpPr>
        <dsp:cNvPr id="0" name=""/>
        <dsp:cNvSpPr/>
      </dsp:nvSpPr>
      <dsp:spPr>
        <a:xfrm>
          <a:off x="2530081" y="2244"/>
          <a:ext cx="1255018" cy="12550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FHIR PIT 1</a:t>
          </a:r>
        </a:p>
      </dsp:txBody>
      <dsp:txXfrm>
        <a:off x="2713874" y="186037"/>
        <a:ext cx="887432" cy="887432"/>
      </dsp:txXfrm>
    </dsp:sp>
    <dsp:sp modelId="{6ED9CB7C-46C5-D843-9CA1-2194B4A55CE8}">
      <dsp:nvSpPr>
        <dsp:cNvPr id="0" name=""/>
        <dsp:cNvSpPr/>
      </dsp:nvSpPr>
      <dsp:spPr>
        <a:xfrm>
          <a:off x="3785099" y="2244830"/>
          <a:ext cx="377943" cy="35771"/>
        </a:xfrm>
        <a:custGeom>
          <a:avLst/>
          <a:gdLst/>
          <a:ahLst/>
          <a:cxnLst/>
          <a:rect l="0" t="0" r="0" b="0"/>
          <a:pathLst>
            <a:path>
              <a:moveTo>
                <a:pt x="0" y="17885"/>
              </a:moveTo>
              <a:lnTo>
                <a:pt x="377943" y="1788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64623" y="2253267"/>
        <a:ext cx="18897" cy="18897"/>
      </dsp:txXfrm>
    </dsp:sp>
    <dsp:sp modelId="{C48E424D-72E3-FA4E-AA70-1CBE75CD0FC4}">
      <dsp:nvSpPr>
        <dsp:cNvPr id="0" name=""/>
        <dsp:cNvSpPr/>
      </dsp:nvSpPr>
      <dsp:spPr>
        <a:xfrm>
          <a:off x="4163043" y="1635207"/>
          <a:ext cx="1255018" cy="12550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FHIR PIT 2</a:t>
          </a:r>
        </a:p>
      </dsp:txBody>
      <dsp:txXfrm>
        <a:off x="4346836" y="1819000"/>
        <a:ext cx="887432" cy="887432"/>
      </dsp:txXfrm>
    </dsp:sp>
    <dsp:sp modelId="{388553C9-1D0D-2F4B-B486-ABA287F0D651}">
      <dsp:nvSpPr>
        <dsp:cNvPr id="0" name=""/>
        <dsp:cNvSpPr/>
      </dsp:nvSpPr>
      <dsp:spPr>
        <a:xfrm rot="5400000">
          <a:off x="2968618" y="3061311"/>
          <a:ext cx="377943" cy="35771"/>
        </a:xfrm>
        <a:custGeom>
          <a:avLst/>
          <a:gdLst/>
          <a:ahLst/>
          <a:cxnLst/>
          <a:rect l="0" t="0" r="0" b="0"/>
          <a:pathLst>
            <a:path>
              <a:moveTo>
                <a:pt x="0" y="17885"/>
              </a:moveTo>
              <a:lnTo>
                <a:pt x="377943" y="1788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48141" y="3069749"/>
        <a:ext cx="18897" cy="18897"/>
      </dsp:txXfrm>
    </dsp:sp>
    <dsp:sp modelId="{0FACC6E4-9F64-244A-A8E6-A9E86283318E}">
      <dsp:nvSpPr>
        <dsp:cNvPr id="0" name=""/>
        <dsp:cNvSpPr/>
      </dsp:nvSpPr>
      <dsp:spPr>
        <a:xfrm>
          <a:off x="2530081" y="3268169"/>
          <a:ext cx="1255018" cy="12550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FHIR PIT 3</a:t>
          </a:r>
        </a:p>
      </dsp:txBody>
      <dsp:txXfrm>
        <a:off x="2713874" y="3451962"/>
        <a:ext cx="887432" cy="887432"/>
      </dsp:txXfrm>
    </dsp:sp>
    <dsp:sp modelId="{33E3E040-868B-B647-B57F-DB59C1E4C862}">
      <dsp:nvSpPr>
        <dsp:cNvPr id="0" name=""/>
        <dsp:cNvSpPr/>
      </dsp:nvSpPr>
      <dsp:spPr>
        <a:xfrm rot="10800000">
          <a:off x="2152137" y="2244830"/>
          <a:ext cx="377943" cy="35771"/>
        </a:xfrm>
        <a:custGeom>
          <a:avLst/>
          <a:gdLst/>
          <a:ahLst/>
          <a:cxnLst/>
          <a:rect l="0" t="0" r="0" b="0"/>
          <a:pathLst>
            <a:path>
              <a:moveTo>
                <a:pt x="0" y="17885"/>
              </a:moveTo>
              <a:lnTo>
                <a:pt x="377943" y="1788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2331660" y="2253267"/>
        <a:ext cx="18897" cy="18897"/>
      </dsp:txXfrm>
    </dsp:sp>
    <dsp:sp modelId="{9BF56B0E-562E-CC48-892B-F23D28FB5E9F}">
      <dsp:nvSpPr>
        <dsp:cNvPr id="0" name=""/>
        <dsp:cNvSpPr/>
      </dsp:nvSpPr>
      <dsp:spPr>
        <a:xfrm>
          <a:off x="897118" y="1635207"/>
          <a:ext cx="1255018" cy="12550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OpenEMR</a:t>
          </a:r>
          <a:endParaRPr lang="en-US" sz="1600" kern="1200" dirty="0"/>
        </a:p>
      </dsp:txBody>
      <dsp:txXfrm>
        <a:off x="1080911" y="1819000"/>
        <a:ext cx="887432" cy="8874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F86D05-BE71-410B-A2D2-4DD6B6F55F80}" type="datetimeFigureOut">
              <a:rPr lang="en-US" smtClean="0"/>
              <a:t>4/5/19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627738-882A-45D9-866B-793CB6BF4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20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</a:t>
            </a:r>
            <a:r>
              <a:rPr lang="en-US" baseline="0" dirty="0"/>
              <a:t> you to Office of Health Strategy for funding this event and UConn SOM for letting us host</a:t>
            </a:r>
            <a:r>
              <a:rPr lang="en-US" dirty="0"/>
              <a:t>	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dirty="0"/>
              <a:t>Gold Sponsor: $2,500 toward catering costs: </a:t>
            </a:r>
            <a:r>
              <a:rPr lang="en-US" b="1" dirty="0"/>
              <a:t>UConn Foundation- Dr. </a:t>
            </a:r>
            <a:r>
              <a:rPr lang="en-US" b="1" dirty="0" err="1"/>
              <a:t>Agunowbi</a:t>
            </a:r>
            <a:r>
              <a:rPr lang="en-US" b="1" dirty="0"/>
              <a:t>, CVS Health</a:t>
            </a:r>
          </a:p>
          <a:p>
            <a:r>
              <a:rPr lang="en-US" dirty="0"/>
              <a:t>•	Silver</a:t>
            </a:r>
            <a:r>
              <a:rPr lang="en-US" baseline="0" dirty="0"/>
              <a:t> </a:t>
            </a:r>
            <a:r>
              <a:rPr lang="en-US" dirty="0"/>
              <a:t>Sponsor: $1,000 toward individuals meals: </a:t>
            </a:r>
            <a:r>
              <a:rPr lang="en-US" b="1" dirty="0"/>
              <a:t>SureScripts, HIMSS NE, Society for Information Management (SIM)</a:t>
            </a:r>
          </a:p>
          <a:p>
            <a:r>
              <a:rPr lang="en-US" dirty="0"/>
              <a:t>•	Bronze</a:t>
            </a:r>
            <a:r>
              <a:rPr lang="en-US" baseline="0" dirty="0"/>
              <a:t> Sponsor $300-500</a:t>
            </a:r>
            <a:r>
              <a:rPr lang="en-US" dirty="0"/>
              <a:t>: </a:t>
            </a:r>
            <a:r>
              <a:rPr lang="en-US" b="1" dirty="0"/>
              <a:t>SMC Partners,</a:t>
            </a:r>
            <a:r>
              <a:rPr lang="en-US" b="1" baseline="0" dirty="0"/>
              <a:t> </a:t>
            </a:r>
            <a:r>
              <a:rPr lang="en-US" b="1" dirty="0"/>
              <a:t>UConn</a:t>
            </a:r>
            <a:r>
              <a:rPr lang="en-US" b="1" baseline="0" dirty="0"/>
              <a:t> School of Pharmacy &amp; The CT Health Foundation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2AC63C-0D71-4AF1-833C-7E85FD082B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863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4/5/19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889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5167"/>
            <a:ext cx="2743200" cy="585046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5167"/>
            <a:ext cx="8026400" cy="585046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CA21-89C5-A040-B01E-D208A7FA3D8D}" type="datetimeFigureOut">
              <a:rPr lang="en-US" smtClean="0"/>
              <a:t>4/5/19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207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Headline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113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 noChangeAspect="1"/>
          </p:cNvSpPr>
          <p:nvPr>
            <p:ph sz="half" idx="1"/>
          </p:nvPr>
        </p:nvSpPr>
        <p:spPr>
          <a:xfrm>
            <a:off x="609600" y="1780033"/>
            <a:ext cx="5384800" cy="4022617"/>
          </a:xfrm>
        </p:spPr>
        <p:txBody>
          <a:bodyPr>
            <a:normAutofit/>
          </a:bodyPr>
          <a:lstStyle>
            <a:lvl1pPr>
              <a:defRPr sz="3200">
                <a:latin typeface="Arial"/>
                <a:cs typeface="Arial"/>
              </a:defRPr>
            </a:lvl1pPr>
            <a:lvl2pPr>
              <a:defRPr sz="2667">
                <a:latin typeface="Arial"/>
                <a:cs typeface="Arial"/>
              </a:defRPr>
            </a:lvl2pPr>
            <a:lvl3pPr>
              <a:defRPr sz="2667">
                <a:latin typeface="Arial"/>
                <a:cs typeface="Arial"/>
              </a:defRPr>
            </a:lvl3pPr>
            <a:lvl4pPr>
              <a:defRPr sz="2667">
                <a:latin typeface="Arial"/>
                <a:cs typeface="Arial"/>
              </a:defRPr>
            </a:lvl4pPr>
            <a:lvl5pPr>
              <a:defRPr sz="2667">
                <a:latin typeface="Arial"/>
                <a:cs typeface="Arial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80033"/>
            <a:ext cx="5384800" cy="4045035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8051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715207"/>
            <a:ext cx="5386917" cy="641349"/>
          </a:xfrm>
        </p:spPr>
        <p:txBody>
          <a:bodyPr anchor="b"/>
          <a:lstStyle>
            <a:lvl1pPr marL="0" indent="0">
              <a:buNone/>
              <a:defRPr sz="3200" b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Subhead 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49690"/>
            <a:ext cx="5386917" cy="3349977"/>
          </a:xfrm>
        </p:spPr>
        <p:txBody>
          <a:bodyPr>
            <a:normAutofit/>
          </a:bodyPr>
          <a:lstStyle>
            <a:lvl1pPr marL="304792" indent="-304792">
              <a:defRPr sz="2400">
                <a:latin typeface="Arial"/>
                <a:cs typeface="Arial"/>
              </a:defRPr>
            </a:lvl1pPr>
            <a:lvl2pPr>
              <a:defRPr sz="2400">
                <a:latin typeface="Arial"/>
                <a:cs typeface="Arial"/>
              </a:defRPr>
            </a:lvl2pPr>
            <a:lvl3pPr>
              <a:defRPr sz="2400">
                <a:latin typeface="Arial"/>
                <a:cs typeface="Arial"/>
              </a:defRPr>
            </a:lvl3pPr>
            <a:lvl4pPr>
              <a:defRPr sz="2400">
                <a:latin typeface="Arial"/>
                <a:cs typeface="Arial"/>
              </a:defRPr>
            </a:lvl4pPr>
            <a:lvl5pPr>
              <a:defRPr sz="2400">
                <a:latin typeface="Arial"/>
                <a:cs typeface="Arial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715207"/>
            <a:ext cx="5389033" cy="641349"/>
          </a:xfrm>
        </p:spPr>
        <p:txBody>
          <a:bodyPr anchor="b"/>
          <a:lstStyle>
            <a:lvl1pPr marL="0" indent="0">
              <a:buNone/>
              <a:defRPr sz="3200" b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Subhead 2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449690"/>
            <a:ext cx="5389033" cy="3349977"/>
          </a:xfrm>
        </p:spPr>
        <p:txBody>
          <a:bodyPr>
            <a:normAutofit/>
          </a:bodyPr>
          <a:lstStyle>
            <a:lvl1pPr>
              <a:defRPr sz="2400">
                <a:latin typeface="Arial"/>
                <a:cs typeface="Arial"/>
              </a:defRPr>
            </a:lvl1pPr>
            <a:lvl2pPr>
              <a:defRPr sz="2400">
                <a:latin typeface="Arial"/>
                <a:cs typeface="Arial"/>
              </a:defRPr>
            </a:lvl2pPr>
            <a:lvl3pPr>
              <a:defRPr sz="2400">
                <a:latin typeface="Arial"/>
                <a:cs typeface="Arial"/>
              </a:defRPr>
            </a:lvl3pPr>
            <a:lvl4pPr>
              <a:defRPr sz="2400">
                <a:latin typeface="Arial"/>
                <a:cs typeface="Arial"/>
              </a:defRPr>
            </a:lvl4pPr>
            <a:lvl5pPr>
              <a:defRPr sz="2400">
                <a:latin typeface="Arial"/>
                <a:cs typeface="Arial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992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Heading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CA21-89C5-A040-B01E-D208A7FA3D8D}" type="datetimeFigureOut">
              <a:rPr lang="en-US" smtClean="0"/>
              <a:t>4/5/19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460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59037"/>
            <a:ext cx="5384800" cy="4525433"/>
          </a:xfrm>
        </p:spPr>
        <p:txBody>
          <a:bodyPr>
            <a:normAutofit/>
          </a:bodyPr>
          <a:lstStyle>
            <a:lvl1pPr>
              <a:defRPr sz="2667">
                <a:latin typeface="Arial"/>
                <a:cs typeface="Arial"/>
              </a:defRPr>
            </a:lvl1pPr>
            <a:lvl2pPr>
              <a:defRPr sz="2667">
                <a:latin typeface="Arial"/>
                <a:cs typeface="Arial"/>
              </a:defRPr>
            </a:lvl2pPr>
            <a:lvl3pPr>
              <a:defRPr sz="2667">
                <a:latin typeface="Arial"/>
                <a:cs typeface="Arial"/>
              </a:defRPr>
            </a:lvl3pPr>
            <a:lvl4pPr>
              <a:defRPr sz="2667">
                <a:latin typeface="Arial"/>
                <a:cs typeface="Arial"/>
              </a:defRPr>
            </a:lvl4pPr>
            <a:lvl5pPr>
              <a:defRPr sz="2667">
                <a:latin typeface="Arial"/>
                <a:cs typeface="Arial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59037"/>
            <a:ext cx="5384800" cy="4525433"/>
          </a:xfrm>
        </p:spPr>
        <p:txBody>
          <a:bodyPr/>
          <a:lstStyle>
            <a:lvl1pPr marL="0" indent="0">
              <a:buNone/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CA21-89C5-A040-B01E-D208A7FA3D8D}" type="datetimeFigureOut">
              <a:rPr lang="en-US" smtClean="0"/>
              <a:t>4/5/19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98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34584"/>
            <a:ext cx="5386917" cy="641349"/>
          </a:xfrm>
        </p:spPr>
        <p:txBody>
          <a:bodyPr anchor="b"/>
          <a:lstStyle>
            <a:lvl1pPr marL="0" indent="0">
              <a:buNone/>
              <a:defRPr sz="3200" b="1">
                <a:latin typeface="Arial"/>
                <a:cs typeface="Arial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5934"/>
            <a:ext cx="5386917" cy="3949700"/>
          </a:xfrm>
        </p:spPr>
        <p:txBody>
          <a:bodyPr>
            <a:normAutofit/>
          </a:bodyPr>
          <a:lstStyle>
            <a:lvl1pPr>
              <a:defRPr sz="2400">
                <a:latin typeface="Arial"/>
                <a:cs typeface="Arial"/>
              </a:defRPr>
            </a:lvl1pPr>
            <a:lvl2pPr>
              <a:defRPr sz="2400">
                <a:latin typeface="Arial"/>
                <a:cs typeface="Arial"/>
              </a:defRPr>
            </a:lvl2pPr>
            <a:lvl3pPr>
              <a:defRPr sz="2400">
                <a:latin typeface="Arial"/>
                <a:cs typeface="Arial"/>
              </a:defRPr>
            </a:lvl3pPr>
            <a:lvl4pPr>
              <a:defRPr sz="2400">
                <a:latin typeface="Arial"/>
                <a:cs typeface="Arial"/>
              </a:defRPr>
            </a:lvl4pPr>
            <a:lvl5pPr>
              <a:defRPr sz="2400">
                <a:latin typeface="Arial"/>
                <a:cs typeface="Arial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534584"/>
            <a:ext cx="5389033" cy="641349"/>
          </a:xfrm>
        </p:spPr>
        <p:txBody>
          <a:bodyPr anchor="b"/>
          <a:lstStyle>
            <a:lvl1pPr marL="0" indent="0">
              <a:buNone/>
              <a:defRPr sz="3200" b="1">
                <a:latin typeface="Arial"/>
                <a:cs typeface="Arial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5934"/>
            <a:ext cx="5389033" cy="3949700"/>
          </a:xfrm>
        </p:spPr>
        <p:txBody>
          <a:bodyPr>
            <a:normAutofit/>
          </a:bodyPr>
          <a:lstStyle>
            <a:lvl1pPr>
              <a:defRPr sz="2400">
                <a:latin typeface="Arial"/>
                <a:cs typeface="Arial"/>
              </a:defRPr>
            </a:lvl1pPr>
            <a:lvl2pPr>
              <a:defRPr sz="2400">
                <a:latin typeface="Arial"/>
                <a:cs typeface="Arial"/>
              </a:defRPr>
            </a:lvl2pPr>
            <a:lvl3pPr>
              <a:defRPr sz="2400">
                <a:latin typeface="Arial"/>
                <a:cs typeface="Arial"/>
              </a:defRPr>
            </a:lvl3pPr>
            <a:lvl4pPr>
              <a:defRPr sz="2400">
                <a:latin typeface="Arial"/>
                <a:cs typeface="Arial"/>
              </a:defRPr>
            </a:lvl4pPr>
            <a:lvl5pPr>
              <a:defRPr sz="2400">
                <a:latin typeface="Arial"/>
                <a:cs typeface="Arial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CA21-89C5-A040-B01E-D208A7FA3D8D}" type="datetimeFigureOut">
              <a:rPr lang="en-US" smtClean="0"/>
              <a:t>4/5/19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680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CA21-89C5-A040-B01E-D208A7FA3D8D}" type="datetimeFigureOut">
              <a:rPr lang="en-US" smtClean="0"/>
              <a:t>4/5/19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2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CA21-89C5-A040-B01E-D208A7FA3D8D}" type="datetimeFigureOut">
              <a:rPr lang="en-US" smtClean="0"/>
              <a:t>4/5/19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86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2"/>
            <a:ext cx="4011084" cy="116204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258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46905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CA21-89C5-A040-B01E-D208A7FA3D8D}" type="datetimeFigureOut">
              <a:rPr lang="en-US" smtClean="0"/>
              <a:t>4/5/19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671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CA21-89C5-A040-B01E-D208A7FA3D8D}" type="datetimeFigureOut">
              <a:rPr lang="en-US" smtClean="0"/>
              <a:t>4/5/19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10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CA21-89C5-A040-B01E-D208A7FA3D8D}" type="datetimeFigureOut">
              <a:rPr lang="en-US" smtClean="0"/>
              <a:t>4/5/19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511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.jp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Heading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4/5/19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001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2133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133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133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133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133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45766" y="0"/>
            <a:ext cx="12237767" cy="1600200"/>
          </a:xfrm>
          <a:prstGeom prst="rect">
            <a:avLst/>
          </a:prstGeom>
          <a:solidFill>
            <a:srgbClr val="100E2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Heading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59037"/>
            <a:ext cx="10972800" cy="452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0CA21-89C5-A040-B01E-D208A7FA3D8D}" type="datetimeFigureOut">
              <a:rPr lang="en-US" smtClean="0"/>
              <a:t>4/5/19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790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</p:sldLayoutIdLst>
  <p:txStyles>
    <p:titleStyle>
      <a:lvl1pPr algn="l" defTabSz="609585" rtl="0" eaLnBrk="1" latinLnBrk="0" hangingPunct="1">
        <a:spcBef>
          <a:spcPct val="0"/>
        </a:spcBef>
        <a:buNone/>
        <a:defRPr sz="5867" kern="1200">
          <a:solidFill>
            <a:srgbClr val="FFFFFF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2133" kern="1200">
          <a:solidFill>
            <a:schemeClr val="tx1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133" kern="1200">
          <a:solidFill>
            <a:schemeClr val="tx1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133" kern="1200">
          <a:solidFill>
            <a:schemeClr val="tx1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133" kern="1200">
          <a:solidFill>
            <a:schemeClr val="tx1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133" kern="1200">
          <a:solidFill>
            <a:schemeClr val="tx1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83823"/>
            <a:ext cx="10972800" cy="10343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83645"/>
            <a:ext cx="10972800" cy="3939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288615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7697F5-3DCA-0A4F-B9EA-FEC2794BD1A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390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100E42"/>
          </a:solidFill>
          <a:latin typeface="Arial"/>
          <a:ea typeface="+mj-ea"/>
          <a:cs typeface="Arial"/>
        </a:defRPr>
      </a:lvl1pPr>
    </p:titleStyle>
    <p:bodyStyle>
      <a:lvl1pPr marL="304792" indent="-304792" algn="l" defTabSz="609585" rtl="0" eaLnBrk="1" latinLnBrk="0" hangingPunct="1">
        <a:spcBef>
          <a:spcPct val="20000"/>
        </a:spcBef>
        <a:buFont typeface="Arial"/>
        <a:buChar char="•"/>
        <a:tabLst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4377" indent="-304792" algn="l" defTabSz="609585" rtl="0" eaLnBrk="1" latinLnBrk="0" hangingPunct="1">
        <a:spcBef>
          <a:spcPct val="20000"/>
        </a:spcBef>
        <a:buFont typeface="Lucida Grande"/>
        <a:buChar char="–"/>
        <a:tabLst>
          <a:tab pos="304792" algn="l"/>
        </a:tabLst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Font typeface="Lucida Grande"/>
        <a:buChar char="–"/>
        <a:tabLst>
          <a:tab pos="304792" algn="l"/>
        </a:tabLst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Font typeface="Lucida Grande"/>
        <a:buChar char="–"/>
        <a:tabLst>
          <a:tab pos="304792" algn="l"/>
        </a:tabLst>
        <a:defRPr sz="2400" kern="1200">
          <a:solidFill>
            <a:schemeClr val="tx1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Font typeface="Lucida Grande"/>
        <a:buChar char="–"/>
        <a:tabLst>
          <a:tab pos="304792" algn="l"/>
        </a:tabLst>
        <a:defRPr sz="2400" kern="1200">
          <a:solidFill>
            <a:schemeClr val="tx1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jpeg"/><Relationship Id="rId7" Type="http://schemas.openxmlformats.org/officeDocument/2006/relationships/image" Target="../media/image12.png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6.jpeg"/><Relationship Id="rId5" Type="http://schemas.openxmlformats.org/officeDocument/2006/relationships/image" Target="../media/image11.jpeg"/><Relationship Id="rId10" Type="http://schemas.openxmlformats.org/officeDocument/2006/relationships/image" Target="../media/image15.jpeg"/><Relationship Id="rId4" Type="http://schemas.openxmlformats.org/officeDocument/2006/relationships/image" Target="../media/image10.png"/><Relationship Id="rId9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cine.uconn.edu/about-us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890852"/>
            <a:ext cx="10972800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 defTabSz="609585"/>
            <a:r>
              <a:rPr lang="en-US" sz="5867" dirty="0">
                <a:solidFill>
                  <a:prstClr val="black"/>
                </a:solidFill>
              </a:rPr>
              <a:t>Medication Reconciliation Hack-A-Thon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9600" y="2462829"/>
            <a:ext cx="10972800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 defTabSz="609585"/>
            <a:r>
              <a:rPr lang="en-US" sz="4800" dirty="0">
                <a:solidFill>
                  <a:prstClr val="black"/>
                </a:solidFill>
              </a:rPr>
              <a:t>Welcome, Background, Goals and Methods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09600" y="4115765"/>
            <a:ext cx="10972800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 defTabSz="609585"/>
            <a:r>
              <a:rPr lang="en-US" sz="3200" dirty="0">
                <a:solidFill>
                  <a:srgbClr val="1F497D"/>
                </a:solidFill>
              </a:rPr>
              <a:t>Thomas Agresta MD, MBI</a:t>
            </a:r>
          </a:p>
          <a:p>
            <a:pPr algn="ctr" defTabSz="609585"/>
            <a:r>
              <a:rPr lang="en-US" sz="3200" dirty="0">
                <a:solidFill>
                  <a:srgbClr val="1F497D"/>
                </a:solidFill>
              </a:rPr>
              <a:t>Professor and Director Medical Informatics</a:t>
            </a:r>
          </a:p>
          <a:p>
            <a:pPr algn="ctr" defTabSz="609585"/>
            <a:r>
              <a:rPr lang="en-US" sz="3200" dirty="0">
                <a:solidFill>
                  <a:srgbClr val="1F497D"/>
                </a:solidFill>
              </a:rPr>
              <a:t>Family Medicine – University of Connecticut SOM</a:t>
            </a:r>
          </a:p>
          <a:p>
            <a:pPr algn="ctr" defTabSz="609585"/>
            <a:r>
              <a:rPr lang="en-US" sz="3200" dirty="0" err="1">
                <a:solidFill>
                  <a:srgbClr val="1F497D"/>
                </a:solidFill>
              </a:rPr>
              <a:t>Agresta@uchc.edu</a:t>
            </a:r>
            <a:endParaRPr lang="en-US" sz="3200" dirty="0">
              <a:solidFill>
                <a:srgbClr val="1F497D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5796568"/>
            <a:ext cx="10972800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defTabSz="609585"/>
            <a:r>
              <a:rPr lang="en-US" sz="1867" dirty="0">
                <a:solidFill>
                  <a:prstClr val="white">
                    <a:lumMod val="75000"/>
                  </a:prstClr>
                </a:solidFill>
              </a:rPr>
              <a:t>4/5/19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978" y="6034244"/>
            <a:ext cx="1719077" cy="76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6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A2D5E-BEFB-4A42-9E66-2E7499CB1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did we get here?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F0AC51B-30B2-B248-9DE7-7458A6D48D89}"/>
              </a:ext>
            </a:extLst>
          </p:cNvPr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690881" y="1710268"/>
          <a:ext cx="10284177" cy="45254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3D1DFA2-9680-0141-9CEE-35622DABE90B}"/>
              </a:ext>
            </a:extLst>
          </p:cNvPr>
          <p:cNvSpPr txBox="1"/>
          <p:nvPr/>
        </p:nvSpPr>
        <p:spPr>
          <a:xfrm>
            <a:off x="853440" y="1948339"/>
            <a:ext cx="2011680" cy="3181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 defTabSz="609585"/>
            <a:r>
              <a:rPr lang="en-US" sz="1467" dirty="0">
                <a:solidFill>
                  <a:prstClr val="black"/>
                </a:solidFill>
                <a:latin typeface="Calibri"/>
              </a:rPr>
              <a:t>Spring / Summer 2017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BEBF7D-DD5B-9444-AB93-AB034D442291}"/>
              </a:ext>
            </a:extLst>
          </p:cNvPr>
          <p:cNvSpPr txBox="1"/>
          <p:nvPr/>
        </p:nvSpPr>
        <p:spPr>
          <a:xfrm>
            <a:off x="4155440" y="1948339"/>
            <a:ext cx="2011680" cy="318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 defTabSz="609585"/>
            <a:r>
              <a:rPr lang="en-US" sz="1467" dirty="0">
                <a:solidFill>
                  <a:prstClr val="black"/>
                </a:solidFill>
                <a:latin typeface="Calibri"/>
              </a:rPr>
              <a:t>Fall / Winter 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B38B94-3D9C-4849-93E1-5D4281F8DA6A}"/>
              </a:ext>
            </a:extLst>
          </p:cNvPr>
          <p:cNvSpPr txBox="1"/>
          <p:nvPr/>
        </p:nvSpPr>
        <p:spPr>
          <a:xfrm>
            <a:off x="7244080" y="1948339"/>
            <a:ext cx="2184400" cy="3181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defTabSz="609585"/>
            <a:r>
              <a:rPr lang="en-US" sz="1467" dirty="0">
                <a:solidFill>
                  <a:prstClr val="black"/>
                </a:solidFill>
                <a:latin typeface="Calibri"/>
              </a:rPr>
              <a:t>Spring / Summer 2019</a:t>
            </a:r>
          </a:p>
        </p:txBody>
      </p:sp>
    </p:spTree>
    <p:extLst>
      <p:ext uri="{BB962C8B-B14F-4D97-AF65-F5344CB8AC3E}">
        <p14:creationId xmlns:p14="http://schemas.microsoft.com/office/powerpoint/2010/main" val="495837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9D755-494E-5A4A-AA34-BCB0A76D5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did we get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7D69F-E630-0842-B3B4-FCB4700746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07203"/>
            <a:ext cx="5384800" cy="4775631"/>
          </a:xfrm>
        </p:spPr>
        <p:txBody>
          <a:bodyPr anchor="ctr">
            <a:normAutofit fontScale="77500" lnSpcReduction="20000"/>
          </a:bodyPr>
          <a:lstStyle/>
          <a:p>
            <a:r>
              <a:rPr lang="en-US" dirty="0"/>
              <a:t>CT HIE planning 2017</a:t>
            </a:r>
          </a:p>
          <a:p>
            <a:pPr lvl="1"/>
            <a:r>
              <a:rPr lang="en-US" dirty="0"/>
              <a:t>Med Rec 1 / 10 priorities</a:t>
            </a:r>
          </a:p>
          <a:p>
            <a:pPr lvl="1"/>
            <a:r>
              <a:rPr lang="en-US" dirty="0"/>
              <a:t>Group of Med Informatics professionals - AMIA 2017</a:t>
            </a:r>
          </a:p>
          <a:p>
            <a:pPr lvl="1"/>
            <a:r>
              <a:rPr lang="en-US" dirty="0"/>
              <a:t>Focus first on </a:t>
            </a:r>
            <a:r>
              <a:rPr lang="en-US" dirty="0" err="1"/>
              <a:t>CancelRx</a:t>
            </a:r>
            <a:endParaRPr lang="en-US" dirty="0"/>
          </a:p>
          <a:p>
            <a:pPr lvl="1"/>
            <a:r>
              <a:rPr lang="en-US" dirty="0"/>
              <a:t>Informal group ~ 50+ stakeholders / 6 months</a:t>
            </a:r>
          </a:p>
          <a:p>
            <a:pPr lvl="1"/>
            <a:r>
              <a:rPr lang="en-US" dirty="0"/>
              <a:t>Increased awareness / Prep</a:t>
            </a:r>
          </a:p>
          <a:p>
            <a:pPr lvl="1"/>
            <a:r>
              <a:rPr lang="en-US" dirty="0"/>
              <a:t>Report to HIT Advisory CMT</a:t>
            </a:r>
          </a:p>
          <a:p>
            <a:pPr lvl="2"/>
            <a:r>
              <a:rPr lang="en-US" dirty="0"/>
              <a:t>Workflow, ROI and Technical considerations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29F8AD-504F-3244-83DD-E595F23E9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3" y="1807204"/>
            <a:ext cx="5384800" cy="4525433"/>
          </a:xfrm>
        </p:spPr>
        <p:txBody>
          <a:bodyPr anchor="ctr">
            <a:normAutofit fontScale="77500" lnSpcReduction="20000"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3200" dirty="0"/>
              <a:t>Legislative hearing 2018</a:t>
            </a:r>
          </a:p>
          <a:p>
            <a:pPr marL="1447764" lvl="1" indent="-457189">
              <a:buFont typeface="Arial" panose="020B0604020202020204" pitchFamily="34" charset="0"/>
              <a:buChar char="•"/>
            </a:pPr>
            <a:r>
              <a:rPr lang="en-US" sz="2667" dirty="0"/>
              <a:t>Med Rec and Polypharmacy workgroup</a:t>
            </a:r>
          </a:p>
          <a:p>
            <a:pPr marL="1447764" lvl="1" indent="-457189">
              <a:buFont typeface="Arial" panose="020B0604020202020204" pitchFamily="34" charset="0"/>
              <a:buChar char="•"/>
            </a:pPr>
            <a:r>
              <a:rPr lang="en-US" sz="2667" dirty="0"/>
              <a:t>Now under HITO</a:t>
            </a:r>
          </a:p>
          <a:p>
            <a:pPr marL="1447764" lvl="1" indent="-457189">
              <a:buFont typeface="Arial" panose="020B0604020202020204" pitchFamily="34" charset="0"/>
              <a:buChar char="•"/>
            </a:pPr>
            <a:r>
              <a:rPr lang="en-US" sz="2667" dirty="0"/>
              <a:t>50+ Stakeholders ~ 6 months</a:t>
            </a:r>
          </a:p>
          <a:p>
            <a:pPr marL="1447764" lvl="1" indent="-457189">
              <a:buFont typeface="Arial" panose="020B0604020202020204" pitchFamily="34" charset="0"/>
              <a:buChar char="•"/>
            </a:pPr>
            <a:endParaRPr lang="en-US" sz="2667" dirty="0"/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3200" dirty="0"/>
              <a:t>Plan for Med Rec in HIE </a:t>
            </a:r>
          </a:p>
          <a:p>
            <a:pPr marL="1447764" lvl="1" indent="-457189">
              <a:buFont typeface="Arial" panose="020B0604020202020204" pitchFamily="34" charset="0"/>
              <a:buChar char="•"/>
            </a:pPr>
            <a:r>
              <a:rPr lang="en-US" sz="2667" dirty="0"/>
              <a:t>Report to CT legislature June 2019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3200" dirty="0"/>
              <a:t>Lessons learned shared in CT and beyond</a:t>
            </a:r>
          </a:p>
        </p:txBody>
      </p:sp>
    </p:spTree>
    <p:extLst>
      <p:ext uri="{BB962C8B-B14F-4D97-AF65-F5344CB8AC3E}">
        <p14:creationId xmlns:p14="http://schemas.microsoft.com/office/powerpoint/2010/main" val="1637878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CBB7C-14B9-3E4B-AAB3-3EAF86D1F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Who is in the audience?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5D936-763A-3647-82DF-1747028F81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Clinicians (MD, RN, APRN)</a:t>
            </a:r>
          </a:p>
          <a:p>
            <a:r>
              <a:rPr lang="en-US" sz="2400" dirty="0"/>
              <a:t>Pharmacist (PharmD)</a:t>
            </a:r>
          </a:p>
          <a:p>
            <a:r>
              <a:rPr lang="en-US" sz="2400" dirty="0"/>
              <a:t>Computer Scientists (MA, PhD)</a:t>
            </a:r>
          </a:p>
          <a:p>
            <a:r>
              <a:rPr lang="en-US" sz="2400" dirty="0"/>
              <a:t>EHR Analysts</a:t>
            </a:r>
          </a:p>
          <a:p>
            <a:r>
              <a:rPr lang="en-US" sz="2400" dirty="0"/>
              <a:t>State Agency (OHS, OSC, DPH, Consumer Protection)</a:t>
            </a:r>
          </a:p>
          <a:p>
            <a:r>
              <a:rPr lang="en-US" sz="2400" dirty="0"/>
              <a:t>CMIO, CIO, CEO</a:t>
            </a:r>
          </a:p>
          <a:p>
            <a:r>
              <a:rPr lang="en-US" sz="2400" dirty="0"/>
              <a:t>Patient Advocates</a:t>
            </a:r>
          </a:p>
          <a:p>
            <a:r>
              <a:rPr lang="en-US" sz="2400" dirty="0"/>
              <a:t>Entrepreneurs</a:t>
            </a:r>
          </a:p>
          <a:p>
            <a:r>
              <a:rPr lang="en-US" sz="2400" dirty="0"/>
              <a:t>Investors (CT Innovations)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3E4C4A-2134-3A48-871E-6E5E56D3E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59036"/>
            <a:ext cx="5384800" cy="4685320"/>
          </a:xfrm>
        </p:spPr>
        <p:txBody>
          <a:bodyPr>
            <a:normAutofit fontScale="70000" lnSpcReduction="20000"/>
          </a:bodyPr>
          <a:lstStyle/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dirty="0"/>
              <a:t>Medical Students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dirty="0"/>
              <a:t>Pharmacy Students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dirty="0"/>
              <a:t>Engineering students (CSE, BME) 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dirty="0"/>
              <a:t>MBA students (UConn)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dirty="0"/>
              <a:t>Industry Representatives</a:t>
            </a:r>
          </a:p>
          <a:p>
            <a:pPr marL="1600160" lvl="1" indent="-609585">
              <a:buFont typeface="Arial" panose="020B0604020202020204" pitchFamily="34" charset="0"/>
              <a:buChar char="•"/>
            </a:pPr>
            <a:r>
              <a:rPr lang="en-US" dirty="0"/>
              <a:t>Surescripts, CVS 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dirty="0"/>
              <a:t>CT HIE entity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dirty="0"/>
              <a:t>Planned Parenthood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dirty="0"/>
              <a:t>Medical Informatics Experts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dirty="0"/>
              <a:t>Faculty UConn, Yale, Temple, Johns Hopkins</a:t>
            </a:r>
          </a:p>
          <a:p>
            <a:pPr marL="1600160" lvl="1" indent="-609585">
              <a:buFont typeface="Arial" panose="020B0604020202020204" pitchFamily="34" charset="0"/>
              <a:buChar char="•"/>
            </a:pPr>
            <a:endParaRPr lang="en-US" dirty="0"/>
          </a:p>
          <a:p>
            <a:pPr marL="609585" indent="-609585">
              <a:buFont typeface="Arial" panose="020B0604020202020204" pitchFamily="34" charset="0"/>
              <a:buChar char="•"/>
            </a:pPr>
            <a:endParaRPr lang="en-US" dirty="0"/>
          </a:p>
          <a:p>
            <a:pPr marL="609585" indent="-609585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858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CCAF8-2EF6-594E-9702-A1211E60D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A3829-EE22-3C4B-A44C-DF3A1116E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59036"/>
            <a:ext cx="10972800" cy="492379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Learn about challenges / opportunities to improve medication reconciliation</a:t>
            </a:r>
          </a:p>
          <a:p>
            <a:r>
              <a:rPr lang="en-US" dirty="0"/>
              <a:t>Learn about FHIR the newest Interoperability Standard for Health IT </a:t>
            </a:r>
          </a:p>
          <a:p>
            <a:endParaRPr lang="en-US" dirty="0"/>
          </a:p>
          <a:p>
            <a:r>
              <a:rPr lang="en-US" dirty="0"/>
              <a:t>Develop prototype ideas for Med Rec solutions that can inform HIE efforts</a:t>
            </a:r>
          </a:p>
          <a:p>
            <a:pPr lvl="1"/>
            <a:r>
              <a:rPr lang="en-US" dirty="0"/>
              <a:t>Ambulatory Primary Care</a:t>
            </a:r>
          </a:p>
          <a:p>
            <a:pPr lvl="1"/>
            <a:r>
              <a:rPr lang="en-US" dirty="0"/>
              <a:t>Hospital transitions</a:t>
            </a:r>
          </a:p>
          <a:p>
            <a:pPr lvl="1"/>
            <a:r>
              <a:rPr lang="en-US" dirty="0"/>
              <a:t>Skilled Nursing Facility / Home Healthcare</a:t>
            </a:r>
          </a:p>
          <a:p>
            <a:pPr lvl="1"/>
            <a:r>
              <a:rPr lang="en-US" dirty="0"/>
              <a:t>Patients and families</a:t>
            </a:r>
          </a:p>
          <a:p>
            <a:pPr marL="609585" lvl="1" indent="0">
              <a:buNone/>
            </a:pPr>
            <a:endParaRPr lang="en-US" dirty="0"/>
          </a:p>
          <a:p>
            <a:r>
              <a:rPr lang="en-US" dirty="0"/>
              <a:t>Most important</a:t>
            </a:r>
          </a:p>
          <a:p>
            <a:pPr lvl="1"/>
            <a:r>
              <a:rPr lang="en-US" dirty="0"/>
              <a:t>Have Fun </a:t>
            </a:r>
          </a:p>
          <a:p>
            <a:pPr lvl="1"/>
            <a:r>
              <a:rPr lang="en-US" dirty="0"/>
              <a:t>Be Creative</a:t>
            </a:r>
          </a:p>
          <a:p>
            <a:pPr lvl="1"/>
            <a:r>
              <a:rPr lang="en-US" dirty="0"/>
              <a:t>Innovate</a:t>
            </a:r>
          </a:p>
          <a:p>
            <a:pPr lvl="1"/>
            <a:r>
              <a:rPr lang="en-US" dirty="0"/>
              <a:t>Challenge our Ideas of Status Quo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DDBA58-0982-7F47-BE1E-1F2929C3C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110" y="3740257"/>
            <a:ext cx="4061759" cy="270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81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Desired 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Clinical &amp; Admin Workgroup</a:t>
            </a:r>
          </a:p>
          <a:p>
            <a:pPr marL="0" indent="0" algn="ctr">
              <a:buNone/>
            </a:pPr>
            <a:endParaRPr lang="en-US" dirty="0"/>
          </a:p>
          <a:p>
            <a:r>
              <a:rPr lang="en-US" dirty="0"/>
              <a:t>Define problem further</a:t>
            </a:r>
          </a:p>
          <a:p>
            <a:r>
              <a:rPr lang="en-US" dirty="0"/>
              <a:t>Describe Some Functional Requirements</a:t>
            </a:r>
          </a:p>
          <a:p>
            <a:r>
              <a:rPr lang="en-US" dirty="0"/>
              <a:t>Describe Components of User interface</a:t>
            </a:r>
          </a:p>
          <a:p>
            <a:r>
              <a:rPr lang="en-US" dirty="0"/>
              <a:t>User-Centered Design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667" dirty="0"/>
              <a:t>Technical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2667" dirty="0"/>
              <a:t>Interoperability Standards 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2667" dirty="0"/>
              <a:t> FHIR - experience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2667" dirty="0"/>
              <a:t>Develop simple prototype for each Med Rec scenario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2667" dirty="0"/>
              <a:t>Meet a few functional requirements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2667" dirty="0"/>
              <a:t>Gain experience working multidisciplinary teams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70492-A7BF-3343-B787-FADB242DA6C7}"/>
              </a:ext>
            </a:extLst>
          </p:cNvPr>
          <p:cNvSpPr txBox="1"/>
          <p:nvPr/>
        </p:nvSpPr>
        <p:spPr>
          <a:xfrm>
            <a:off x="824090" y="5847645"/>
            <a:ext cx="10013244" cy="8309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 defTabSz="609585"/>
            <a:r>
              <a:rPr lang="en-US" sz="2400" dirty="0">
                <a:solidFill>
                  <a:prstClr val="black"/>
                </a:solidFill>
                <a:latin typeface="Calibri"/>
              </a:rPr>
              <a:t>Begin Business Requirements </a:t>
            </a:r>
          </a:p>
          <a:p>
            <a:pPr algn="ctr" defTabSz="609585"/>
            <a:r>
              <a:rPr lang="en-US" sz="2400" dirty="0">
                <a:solidFill>
                  <a:prstClr val="black"/>
                </a:solidFill>
                <a:latin typeface="Calibri"/>
              </a:rPr>
              <a:t>USE Case for HIE Medication Management Service</a:t>
            </a:r>
          </a:p>
        </p:txBody>
      </p:sp>
    </p:spTree>
    <p:extLst>
      <p:ext uri="{BB962C8B-B14F-4D97-AF65-F5344CB8AC3E}">
        <p14:creationId xmlns:p14="http://schemas.microsoft.com/office/powerpoint/2010/main" val="2467836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30593-814D-444A-9791-6A1E7DEF3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dirty="0"/>
              <a:t>Create a Medication Source of Truth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5738724-FC50-CF42-99DA-24250086A838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366500" y="1793688"/>
          <a:ext cx="6315181" cy="45254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CBABF4D-FE3A-EF42-A966-4AE43E18FA44}"/>
              </a:ext>
            </a:extLst>
          </p:cNvPr>
          <p:cNvSpPr txBox="1"/>
          <p:nvPr/>
        </p:nvSpPr>
        <p:spPr>
          <a:xfrm>
            <a:off x="237287" y="4132788"/>
            <a:ext cx="3958975" cy="26776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 defTabSz="609585"/>
            <a:r>
              <a:rPr lang="en-US" sz="2400" b="1" dirty="0">
                <a:solidFill>
                  <a:prstClr val="black"/>
                </a:solidFill>
                <a:latin typeface="Calibri"/>
              </a:rPr>
              <a:t>Meds vary between sources</a:t>
            </a:r>
          </a:p>
          <a:p>
            <a:pPr defTabSz="609585"/>
            <a:r>
              <a:rPr lang="en-US" sz="2400" dirty="0">
                <a:solidFill>
                  <a:prstClr val="black"/>
                </a:solidFill>
                <a:latin typeface="Calibri"/>
              </a:rPr>
              <a:t>May have differences in </a:t>
            </a:r>
          </a:p>
          <a:p>
            <a:pPr marL="380990" indent="-380990" defTabSz="60958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Dose </a:t>
            </a:r>
          </a:p>
          <a:p>
            <a:pPr marL="380990" indent="-380990" defTabSz="60958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Frequency </a:t>
            </a:r>
          </a:p>
          <a:p>
            <a:pPr marL="380990" indent="-380990" defTabSz="60958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Generic vs Brand.</a:t>
            </a:r>
          </a:p>
          <a:p>
            <a:pPr marL="380990" indent="-380990" defTabSz="60958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Missing or canceled meds</a:t>
            </a:r>
          </a:p>
          <a:p>
            <a:pPr marL="380990" indent="-380990" defTabSz="60958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Data granularity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D2386C-1DD3-D542-B5B8-709D910C0957}"/>
              </a:ext>
            </a:extLst>
          </p:cNvPr>
          <p:cNvSpPr txBox="1"/>
          <p:nvPr/>
        </p:nvSpPr>
        <p:spPr>
          <a:xfrm>
            <a:off x="8833383" y="2779856"/>
            <a:ext cx="3267180" cy="30469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 defTabSz="609585"/>
            <a:r>
              <a:rPr lang="en-US" sz="2400" b="1" dirty="0">
                <a:solidFill>
                  <a:prstClr val="black"/>
                </a:solidFill>
                <a:latin typeface="Calibri"/>
              </a:rPr>
              <a:t>Important Features</a:t>
            </a:r>
          </a:p>
          <a:p>
            <a:pPr marL="380990" indent="-380990" defTabSz="60958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Accuracy</a:t>
            </a:r>
          </a:p>
          <a:p>
            <a:pPr marL="380990" indent="-380990" defTabSz="60958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User Interface</a:t>
            </a:r>
          </a:p>
          <a:p>
            <a:pPr marL="380990" indent="-380990" defTabSz="60958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Actions available</a:t>
            </a:r>
          </a:p>
          <a:p>
            <a:pPr marL="380990" indent="-380990" defTabSz="60958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Speed of use</a:t>
            </a:r>
          </a:p>
          <a:p>
            <a:pPr marL="380990" indent="-380990" defTabSz="60958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Cognitive load</a:t>
            </a:r>
          </a:p>
          <a:p>
            <a:pPr marL="380990" indent="-380990" defTabSz="60958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Identification of potential errors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995F5B-ECB9-874F-94E5-8539D4DA06AA}"/>
              </a:ext>
            </a:extLst>
          </p:cNvPr>
          <p:cNvSpPr txBox="1"/>
          <p:nvPr/>
        </p:nvSpPr>
        <p:spPr>
          <a:xfrm>
            <a:off x="275193" y="1717302"/>
            <a:ext cx="3883167" cy="230832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 defTabSz="609585"/>
            <a:r>
              <a:rPr lang="en-US" sz="2400" b="1" dirty="0">
                <a:solidFill>
                  <a:prstClr val="black"/>
                </a:solidFill>
                <a:latin typeface="Calibri"/>
              </a:rPr>
              <a:t>Patient Personas</a:t>
            </a:r>
          </a:p>
          <a:p>
            <a:pPr marL="380990" indent="-380990" defTabSz="60958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Realistic challenge</a:t>
            </a:r>
          </a:p>
          <a:p>
            <a:pPr marL="380990" indent="-380990" defTabSz="60958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See more than one MD</a:t>
            </a:r>
          </a:p>
          <a:p>
            <a:pPr marL="380990" indent="-380990" defTabSz="60958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More than one EHR</a:t>
            </a:r>
          </a:p>
          <a:p>
            <a:pPr marL="380990" indent="-380990" defTabSz="60958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Need for home list</a:t>
            </a:r>
          </a:p>
          <a:p>
            <a:pPr marL="380990" indent="-380990" defTabSz="60958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Source of truth available</a:t>
            </a:r>
          </a:p>
        </p:txBody>
      </p:sp>
    </p:spTree>
    <p:extLst>
      <p:ext uri="{BB962C8B-B14F-4D97-AF65-F5344CB8AC3E}">
        <p14:creationId xmlns:p14="http://schemas.microsoft.com/office/powerpoint/2010/main" val="493507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297DF-76D2-FC4D-84B2-E6FAF7A31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E4205-940E-DC44-83F7-412B9C00C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/>
              <a:t>Education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Setting the stage – 10 -11:45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Med Wreck (the why)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FHIR a hopeful solution from Health IT Standards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Split into 2 groups 12:30- 2:30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Clinical and Administrative</a:t>
            </a:r>
          </a:p>
          <a:p>
            <a:pPr lvl="2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User-Centered Design Process</a:t>
            </a:r>
          </a:p>
          <a:p>
            <a:pPr lvl="2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Small groups describe desired functions / layout of solutions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Technical </a:t>
            </a:r>
          </a:p>
          <a:p>
            <a:pPr lvl="2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Deeper dive into how FHIR works / Examples of solutions</a:t>
            </a:r>
          </a:p>
          <a:p>
            <a:pPr lvl="2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Review and practice with FHIR-PITS and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OpenEMR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infrastructure</a:t>
            </a:r>
          </a:p>
          <a:p>
            <a:pPr lvl="2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36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B54D28-128B-F94E-B9D8-A392AAE6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Agenda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2BAB2B-A0B7-A34F-B0EF-72B4D94C4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Group Formation – 2:30 – 3:00</a:t>
            </a:r>
          </a:p>
          <a:p>
            <a:pPr lvl="1"/>
            <a:r>
              <a:rPr lang="en-US" dirty="0"/>
              <a:t>Clinical / Admin – Pitch ideas (5 mins)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Hack in mixed small groups 3:00 – 5:00 ++</a:t>
            </a:r>
          </a:p>
          <a:p>
            <a:pPr lvl="1"/>
            <a:r>
              <a:rPr lang="en-US" dirty="0"/>
              <a:t>Clinical, Admin, Technical</a:t>
            </a:r>
          </a:p>
          <a:p>
            <a:pPr lvl="1"/>
            <a:r>
              <a:rPr lang="en-US" dirty="0"/>
              <a:t>Subject matter expert / mentors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Saturday</a:t>
            </a:r>
          </a:p>
          <a:p>
            <a:r>
              <a:rPr lang="en-US" dirty="0"/>
              <a:t>Hack  8 – 10</a:t>
            </a:r>
          </a:p>
          <a:p>
            <a:r>
              <a:rPr lang="en-US" dirty="0"/>
              <a:t>Clinical / Admin 10 - 11</a:t>
            </a:r>
          </a:p>
          <a:p>
            <a:pPr lvl="1"/>
            <a:r>
              <a:rPr lang="en-US" dirty="0"/>
              <a:t>additional root cause analysis</a:t>
            </a:r>
          </a:p>
          <a:p>
            <a:pPr lvl="1"/>
            <a:r>
              <a:rPr lang="en-US" dirty="0"/>
              <a:t>Suggestions for long-term solutions</a:t>
            </a:r>
          </a:p>
          <a:p>
            <a:r>
              <a:rPr lang="en-US" dirty="0"/>
              <a:t>Technical – Hack 10 – 11</a:t>
            </a:r>
          </a:p>
          <a:p>
            <a:r>
              <a:rPr lang="en-US" dirty="0"/>
              <a:t>Hack in small groups  11 – 2 </a:t>
            </a:r>
          </a:p>
          <a:p>
            <a:r>
              <a:rPr lang="en-US" dirty="0"/>
              <a:t>Presentation of solutions 2- 4 </a:t>
            </a:r>
          </a:p>
          <a:p>
            <a:r>
              <a:rPr lang="en-US" dirty="0"/>
              <a:t>Group Discussion  4 – 5 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70985A-49ED-C44D-9D99-8BB644483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482" y="2249227"/>
            <a:ext cx="5087700" cy="381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34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9B4EA-445C-2D47-A514-92965FBBC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Thanks to: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BB837-E429-5B46-882D-C6D33BA1B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Leadership &amp; Support Teams</a:t>
            </a:r>
          </a:p>
          <a:p>
            <a:pPr lvl="1"/>
            <a:r>
              <a:rPr lang="en-US" dirty="0"/>
              <a:t>UConn Health</a:t>
            </a:r>
          </a:p>
          <a:p>
            <a:pPr lvl="1"/>
            <a:r>
              <a:rPr lang="en-US" dirty="0"/>
              <a:t>CT Office of Health Strategy</a:t>
            </a:r>
          </a:p>
          <a:p>
            <a:pPr lvl="1"/>
            <a:r>
              <a:rPr lang="en-US" dirty="0"/>
              <a:t>UConn AIMS</a:t>
            </a:r>
          </a:p>
          <a:p>
            <a:pPr lvl="1"/>
            <a:r>
              <a:rPr lang="en-US" dirty="0"/>
              <a:t>UConn Storrs – Computer Science and Engineering</a:t>
            </a:r>
          </a:p>
          <a:p>
            <a:pPr lvl="1"/>
            <a:r>
              <a:rPr lang="en-US" dirty="0"/>
              <a:t>CT HIE Entity </a:t>
            </a:r>
          </a:p>
          <a:p>
            <a:pPr lvl="1"/>
            <a:r>
              <a:rPr lang="en-US" dirty="0" err="1"/>
              <a:t>Velatura</a:t>
            </a:r>
            <a:endParaRPr lang="en-US" dirty="0"/>
          </a:p>
          <a:p>
            <a:pPr lvl="1"/>
            <a:r>
              <a:rPr lang="en-US" dirty="0"/>
              <a:t>eHealth CT &amp; SMC Partners</a:t>
            </a:r>
          </a:p>
        </p:txBody>
      </p:sp>
    </p:spTree>
    <p:extLst>
      <p:ext uri="{BB962C8B-B14F-4D97-AF65-F5344CB8AC3E}">
        <p14:creationId xmlns:p14="http://schemas.microsoft.com/office/powerpoint/2010/main" val="1850666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0BDD5B-2908-1749-B3D9-1596943AA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Thanks to our Sponsors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288" y="4837374"/>
            <a:ext cx="2438552" cy="16829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880" y="2556125"/>
            <a:ext cx="3359259" cy="4098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258" y="3324332"/>
            <a:ext cx="1407340" cy="13820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575" y="2285442"/>
            <a:ext cx="2312236" cy="10351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688" y="5448234"/>
            <a:ext cx="2731640" cy="8459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06" y="3431472"/>
            <a:ext cx="2094125" cy="16363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429" y="3657585"/>
            <a:ext cx="2912215" cy="9464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97" y="5129188"/>
            <a:ext cx="2410545" cy="13911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37" y="2341765"/>
            <a:ext cx="2800487" cy="8654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853" y="3856742"/>
            <a:ext cx="2214870" cy="84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56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B9628-AE0A-8141-A854-30233E61E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UConn Health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42E5E-5C00-7548-A42E-5D6074652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Andrew </a:t>
            </a:r>
            <a:r>
              <a:rPr lang="en-US" dirty="0" err="1"/>
              <a:t>Agwunobi</a:t>
            </a:r>
            <a:r>
              <a:rPr lang="en-US" dirty="0"/>
              <a:t> MD – CEO of UConn Health</a:t>
            </a:r>
          </a:p>
          <a:p>
            <a:endParaRPr lang="en-US" dirty="0"/>
          </a:p>
          <a:p>
            <a:r>
              <a:rPr lang="en-US" dirty="0"/>
              <a:t>John Dempsey Hospital </a:t>
            </a:r>
          </a:p>
          <a:p>
            <a:r>
              <a:rPr lang="en-US" dirty="0"/>
              <a:t>University Medical Group</a:t>
            </a:r>
          </a:p>
          <a:p>
            <a:pPr lvl="2"/>
            <a:r>
              <a:rPr lang="en-US" dirty="0"/>
              <a:t>State-wide with PCP and Specialty care</a:t>
            </a:r>
          </a:p>
          <a:p>
            <a:r>
              <a:rPr lang="en-US" dirty="0"/>
              <a:t>Education and Research as additional parts of mission</a:t>
            </a:r>
          </a:p>
          <a:p>
            <a:r>
              <a:rPr lang="en-US" dirty="0"/>
              <a:t>Adopted EPIC 1 year ago </a:t>
            </a:r>
          </a:p>
          <a:p>
            <a:r>
              <a:rPr lang="en-US" dirty="0"/>
              <a:t>Developing an advanced E-Health strategy </a:t>
            </a:r>
          </a:p>
          <a:p>
            <a:r>
              <a:rPr lang="en-US" dirty="0"/>
              <a:t>Participating as a State Partner in HIE efforts and Use Cases</a:t>
            </a:r>
          </a:p>
          <a:p>
            <a:r>
              <a:rPr lang="en-US" dirty="0"/>
              <a:t>Very interested in innovation to improve care delivery</a:t>
            </a:r>
          </a:p>
        </p:txBody>
      </p:sp>
    </p:spTree>
    <p:extLst>
      <p:ext uri="{BB962C8B-B14F-4D97-AF65-F5344CB8AC3E}">
        <p14:creationId xmlns:p14="http://schemas.microsoft.com/office/powerpoint/2010/main" val="2914363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4BEDFB-1E52-C249-9738-80910A31C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UConn Health Vision / Mission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E88F18-CC28-724E-8935-F23DC3D61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59036"/>
            <a:ext cx="10972800" cy="4595008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2533" b="1" dirty="0"/>
              <a:t>Vision</a:t>
            </a:r>
          </a:p>
          <a:p>
            <a:r>
              <a:rPr lang="en-US" sz="2267" dirty="0"/>
              <a:t>UConn Health will be nationally recognized for improving the health of the citizens of Connecticut through innovative integration of research, education, and clinical care. To achieve this, UConn Health will: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533" b="1" dirty="0"/>
              <a:t>Mission</a:t>
            </a:r>
            <a:br>
              <a:rPr lang="en-US" dirty="0"/>
            </a:br>
            <a:endParaRPr lang="en-US" dirty="0"/>
          </a:p>
          <a:p>
            <a:r>
              <a:rPr lang="en-US" sz="2267" dirty="0"/>
              <a:t>UConn Health is dedicated to helping people achieve and maintain healthy lives and restoring wellness/health to maximum attainable levels.</a:t>
            </a:r>
          </a:p>
          <a:p>
            <a:endParaRPr lang="en-US" sz="2267" dirty="0"/>
          </a:p>
          <a:p>
            <a:r>
              <a:rPr lang="en-US" sz="2267" dirty="0"/>
              <a:t>In this quest, we will continuously enable students, professionals and agencies in promoting the health of Connecticut’s citizens. We will consistently pursue excellence and innovation in the education of health professionals; the discovery, dissemination and utilization of new knowledge; the provision of patient care; and the promotion of wellness.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111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D041387-99D3-2A4A-9E97-A994D087A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Welcome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1EDB77-ED0F-D64C-80F6-ABA189269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Bruce Liang MD -  Dean UConn School of Medicine</a:t>
            </a:r>
          </a:p>
          <a:p>
            <a:endParaRPr lang="en-US" dirty="0"/>
          </a:p>
          <a:p>
            <a:r>
              <a:rPr lang="en-US" dirty="0"/>
              <a:t>421 Medical Students</a:t>
            </a:r>
          </a:p>
          <a:p>
            <a:r>
              <a:rPr lang="en-US" dirty="0"/>
              <a:t>675 Resident physicians</a:t>
            </a:r>
          </a:p>
          <a:p>
            <a:r>
              <a:rPr lang="en-US" dirty="0"/>
              <a:t>567 Faculty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Vision - excellent care through </a:t>
            </a:r>
            <a:r>
              <a:rPr lang="en-US" i="1" dirty="0"/>
              <a:t>research, education, and engagement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Mission is innovation, discovery, education and service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medicine.uconn.edu</a:t>
            </a:r>
            <a:r>
              <a:rPr lang="en-US" dirty="0">
                <a:hlinkClick r:id="rId2"/>
              </a:rPr>
              <a:t>/about-us/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947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UConn SOM - Mission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7201" y="1627698"/>
            <a:ext cx="9064977" cy="476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119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52402-658C-4F40-BA0C-20F8DC0FC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Welcome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CA5EA-E0F0-7A4B-BEAF-C299A3B9D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Allan Hackney CISM, CRISC</a:t>
            </a:r>
          </a:p>
          <a:p>
            <a:pPr marL="0" indent="0" algn="ctr">
              <a:buNone/>
            </a:pPr>
            <a:endParaRPr lang="en-US" dirty="0"/>
          </a:p>
          <a:p>
            <a:r>
              <a:rPr lang="en-US" dirty="0"/>
              <a:t>Health Information Technology Officer (HITO)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Office of Health Strategy</a:t>
            </a:r>
          </a:p>
          <a:p>
            <a:endParaRPr lang="en-US" dirty="0"/>
          </a:p>
          <a:p>
            <a:r>
              <a:rPr lang="en-US" dirty="0"/>
              <a:t>Health Information Exchange in CT</a:t>
            </a:r>
          </a:p>
          <a:p>
            <a:endParaRPr lang="en-US" dirty="0"/>
          </a:p>
          <a:p>
            <a:r>
              <a:rPr lang="en-US" dirty="0"/>
              <a:t>How does a Hackathon help move us forward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11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OHS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96" y="1614312"/>
            <a:ext cx="7729609" cy="51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65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533" y="1605704"/>
            <a:ext cx="8465096" cy="5252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9255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FE76-6093-5F43-AA47-34B6ECE4F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Background </a:t>
            </a:r>
            <a:br>
              <a:rPr lang="en-US" dirty="0"/>
            </a:br>
            <a:r>
              <a:rPr lang="en-US" dirty="0"/>
              <a:t>WHY A MED REC Hackathon?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0BD056-2204-004D-9F8E-5DD352A58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59035"/>
            <a:ext cx="10884408" cy="508923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Medication Errors are common and many are related to incorrect med lists</a:t>
            </a:r>
          </a:p>
          <a:p>
            <a:r>
              <a:rPr lang="en-US" dirty="0"/>
              <a:t>Getting A Correct Medication List is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Complicated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Technology helps and hurts</a:t>
            </a:r>
          </a:p>
          <a:p>
            <a:pPr lvl="2"/>
            <a:r>
              <a:rPr lang="en-US" dirty="0" err="1"/>
              <a:t>ePrescribing</a:t>
            </a:r>
            <a:r>
              <a:rPr lang="en-US" dirty="0"/>
              <a:t> – </a:t>
            </a:r>
          </a:p>
          <a:p>
            <a:pPr lvl="3"/>
            <a:r>
              <a:rPr lang="en-US" dirty="0"/>
              <a:t>No more handwritten prescriptions</a:t>
            </a:r>
          </a:p>
          <a:p>
            <a:pPr lvl="3"/>
            <a:r>
              <a:rPr lang="en-US" dirty="0"/>
              <a:t>Introduces unintended errors, difficulty with de-prescribing</a:t>
            </a:r>
          </a:p>
          <a:p>
            <a:pPr lvl="2"/>
            <a:r>
              <a:rPr lang="en-US" dirty="0"/>
              <a:t>Health Information Exchange</a:t>
            </a:r>
          </a:p>
          <a:p>
            <a:pPr lvl="3"/>
            <a:r>
              <a:rPr lang="en-US" dirty="0"/>
              <a:t>Tools to consolidate medication lists from several sources</a:t>
            </a:r>
          </a:p>
          <a:p>
            <a:pPr lvl="3"/>
            <a:r>
              <a:rPr lang="en-US" dirty="0"/>
              <a:t>Yet interoperability between systems is limited</a:t>
            </a:r>
          </a:p>
          <a:p>
            <a:pPr lvl="3"/>
            <a:r>
              <a:rPr lang="en-US" dirty="0"/>
              <a:t>Information &amp; Cognitive Overload</a:t>
            </a:r>
          </a:p>
          <a:p>
            <a:pPr marL="1828754" lvl="3" indent="0">
              <a:buNone/>
            </a:pPr>
            <a:endParaRPr lang="en-US" dirty="0"/>
          </a:p>
          <a:p>
            <a:r>
              <a:rPr lang="en-US" dirty="0"/>
              <a:t>New Interoperability guidance from CMS and Office of National Coordinator</a:t>
            </a:r>
          </a:p>
          <a:p>
            <a:endParaRPr lang="en-US" dirty="0"/>
          </a:p>
          <a:p>
            <a:r>
              <a:rPr lang="en-US" dirty="0"/>
              <a:t>Connecticut has a perfect eco-system to try and introduce creative change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891944"/>
      </p:ext>
    </p:extLst>
  </p:cSld>
  <p:clrMapOvr>
    <a:masterClrMapping/>
  </p:clrMapOvr>
</p:sld>
</file>

<file path=ppt/theme/theme1.xml><?xml version="1.0" encoding="utf-8"?>
<a:theme xmlns:a="http://schemas.openxmlformats.org/drawingml/2006/main" name="white-bluebar-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870</Words>
  <Application>Microsoft Macintosh PowerPoint</Application>
  <PresentationFormat>Widescreen</PresentationFormat>
  <Paragraphs>216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Lucida Grande</vt:lpstr>
      <vt:lpstr>white-bluebar-template</vt:lpstr>
      <vt:lpstr>1_Custom Design</vt:lpstr>
      <vt:lpstr>2_Custom Design</vt:lpstr>
      <vt:lpstr>PowerPoint Presentation</vt:lpstr>
      <vt:lpstr>Welcome UConn Health </vt:lpstr>
      <vt:lpstr>UConn Health Vision / Mission</vt:lpstr>
      <vt:lpstr>Welcome</vt:lpstr>
      <vt:lpstr>UConn SOM - Mission</vt:lpstr>
      <vt:lpstr>Welcome</vt:lpstr>
      <vt:lpstr>OHS</vt:lpstr>
      <vt:lpstr>PowerPoint Presentation</vt:lpstr>
      <vt:lpstr>Background  WHY A MED REC Hackathon?</vt:lpstr>
      <vt:lpstr>How did we get here?</vt:lpstr>
      <vt:lpstr>How did we get here?</vt:lpstr>
      <vt:lpstr>Who is in the audience?</vt:lpstr>
      <vt:lpstr>Goals</vt:lpstr>
      <vt:lpstr>Desired Outcomes</vt:lpstr>
      <vt:lpstr>Create a Medication Source of Truth</vt:lpstr>
      <vt:lpstr>Agenda</vt:lpstr>
      <vt:lpstr>Agenda</vt:lpstr>
      <vt:lpstr>Thanks to: </vt:lpstr>
      <vt:lpstr>Thanks to our Sponsors</vt:lpstr>
    </vt:vector>
  </TitlesOfParts>
  <Company>University of Connecticut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Mills, Brittany</dc:creator>
  <cp:lastModifiedBy>Microsoft Office User</cp:lastModifiedBy>
  <cp:revision>3</cp:revision>
  <dcterms:created xsi:type="dcterms:W3CDTF">2019-04-03T18:33:35Z</dcterms:created>
  <dcterms:modified xsi:type="dcterms:W3CDTF">2019-04-05T11:40:14Z</dcterms:modified>
</cp:coreProperties>
</file>